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3"/>
  </p:notesMasterIdLst>
  <p:sldIdLst>
    <p:sldId id="261" r:id="rId2"/>
    <p:sldId id="264" r:id="rId3"/>
    <p:sldId id="293" r:id="rId4"/>
    <p:sldId id="296" r:id="rId5"/>
    <p:sldId id="292" r:id="rId6"/>
    <p:sldId id="283" r:id="rId7"/>
    <p:sldId id="286" r:id="rId8"/>
    <p:sldId id="287" r:id="rId9"/>
    <p:sldId id="294" r:id="rId10"/>
    <p:sldId id="268" r:id="rId11"/>
    <p:sldId id="295" r:id="rId1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B1F2"/>
    <a:srgbClr val="D2ABE7"/>
    <a:srgbClr val="F5D3DF"/>
    <a:srgbClr val="ECB0C5"/>
    <a:srgbClr val="FDEFBB"/>
    <a:srgbClr val="FEF8E2"/>
    <a:srgbClr val="FDE89D"/>
    <a:srgbClr val="FBF27D"/>
    <a:srgbClr val="F3C3D5"/>
    <a:srgbClr val="839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32"/>
    <p:restoredTop sz="92913" autoAdjust="0"/>
  </p:normalViewPr>
  <p:slideViewPr>
    <p:cSldViewPr snapToGrid="0">
      <p:cViewPr varScale="1">
        <p:scale>
          <a:sx n="105" d="100"/>
          <a:sy n="105" d="100"/>
        </p:scale>
        <p:origin x="12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CEE92-B4AA-49C3-93DC-DCC4A1D71E76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1403A-F115-4654-934A-A77A4B92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233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22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3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11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62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753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17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93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9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09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07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49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921B2-70A9-4842-94D0-5AF74973855D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364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pencer.mackie@nhs.net" TargetMode="External"/><Relationship Id="rId2" Type="http://schemas.openxmlformats.org/officeDocument/2006/relationships/hyperlink" Target="mailto:cynthia.lee@nhs.net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Tung.le@nhs.net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Teswaree.sewdin@nhs.net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Teswaree.dewdin@nhs.net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Teswaree.dewdin@nhs.net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Teswaree.sewdin@nhs.net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ophie.newman20@nhs.net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272567"/>
          </a:xfrm>
        </p:spPr>
        <p:txBody>
          <a:bodyPr>
            <a:normAutofit/>
          </a:bodyPr>
          <a:lstStyle/>
          <a:p>
            <a:pPr algn="ctr"/>
            <a:r>
              <a:rPr lang="en-GB" b="1" u="sng" dirty="0"/>
              <a:t>Non Malignant Haematology </a:t>
            </a:r>
            <a:br>
              <a:rPr lang="en-GB" b="1" u="sng" dirty="0"/>
            </a:br>
            <a:r>
              <a:rPr lang="en-GB" b="1" u="sng" dirty="0"/>
              <a:t>Clinical Trials Unit </a:t>
            </a:r>
            <a:br>
              <a:rPr lang="en-GB" b="1" u="sng" dirty="0"/>
            </a:br>
            <a:r>
              <a:rPr lang="en-GB" b="1" u="sng" dirty="0"/>
              <a:t>at Hammersmith Hospital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168" y="3094503"/>
            <a:ext cx="3127664" cy="3127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6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856193" y="744538"/>
            <a:ext cx="5768789" cy="29238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b="1" u="sng" dirty="0">
                <a:solidFill>
                  <a:schemeClr val="bg1"/>
                </a:solidFill>
              </a:rPr>
              <a:t>NIHR BioResources: </a:t>
            </a:r>
            <a:endParaRPr lang="en-GB" sz="1100" dirty="0">
              <a:solidFill>
                <a:schemeClr val="bg1"/>
              </a:solidFill>
            </a:endParaRPr>
          </a:p>
          <a:p>
            <a:r>
              <a:rPr lang="en-GB" sz="1600" b="1" dirty="0">
                <a:solidFill>
                  <a:schemeClr val="bg1"/>
                </a:solidFill>
              </a:rPr>
              <a:t>Haemglobinopathies (HBP):</a:t>
            </a:r>
          </a:p>
          <a:p>
            <a:r>
              <a:rPr lang="en-GB" sz="1200" b="1" dirty="0">
                <a:solidFill>
                  <a:schemeClr val="bg1"/>
                </a:solidFill>
              </a:rPr>
              <a:t>Main Inclusion Criteria: </a:t>
            </a:r>
          </a:p>
          <a:p>
            <a:r>
              <a:rPr lang="en-GB" sz="1300" dirty="0">
                <a:solidFill>
                  <a:schemeClr val="bg1"/>
                </a:solidFill>
              </a:rPr>
              <a:t>* Patients with a confirmed clinical diagnosis of sickle cell disease or thalassaemia</a:t>
            </a:r>
          </a:p>
          <a:p>
            <a:r>
              <a:rPr lang="en-GB" sz="1200" b="1" dirty="0">
                <a:solidFill>
                  <a:schemeClr val="bg1"/>
                </a:solidFill>
              </a:rPr>
              <a:t>Main Exclusion Criteria:</a:t>
            </a:r>
            <a:endParaRPr lang="en-GB" sz="12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bg1"/>
                </a:solidFill>
              </a:rPr>
              <a:t>Sickle cell and Thalassaemia trait</a:t>
            </a:r>
          </a:p>
          <a:p>
            <a:endParaRPr lang="en-GB" sz="1400" b="1" dirty="0">
              <a:solidFill>
                <a:schemeClr val="bg1"/>
              </a:solidFill>
            </a:endParaRPr>
          </a:p>
          <a:p>
            <a:endParaRPr lang="en-GB" sz="1400" b="1" dirty="0">
              <a:solidFill>
                <a:schemeClr val="bg1"/>
              </a:solidFill>
            </a:endParaRPr>
          </a:p>
          <a:p>
            <a:r>
              <a:rPr lang="en-GB" sz="1400" b="1" dirty="0">
                <a:solidFill>
                  <a:schemeClr val="bg1"/>
                </a:solidFill>
              </a:rPr>
              <a:t>Principal Investigator: </a:t>
            </a:r>
            <a:r>
              <a:rPr lang="en-GB" sz="1400" dirty="0">
                <a:solidFill>
                  <a:schemeClr val="bg1"/>
                </a:solidFill>
              </a:rPr>
              <a:t>Dr Steven Okoli</a:t>
            </a:r>
          </a:p>
          <a:p>
            <a:r>
              <a:rPr lang="en-GB" sz="1400" b="1" dirty="0">
                <a:solidFill>
                  <a:schemeClr val="bg1"/>
                </a:solidFill>
              </a:rPr>
              <a:t>Study Coordinators: </a:t>
            </a:r>
            <a:r>
              <a:rPr lang="en-GB" sz="1400" dirty="0">
                <a:solidFill>
                  <a:schemeClr val="bg1"/>
                </a:solidFill>
              </a:rPr>
              <a:t>Cynthia and Spencer </a:t>
            </a:r>
          </a:p>
          <a:p>
            <a:r>
              <a:rPr lang="en-GB" sz="1400" dirty="0">
                <a:solidFill>
                  <a:schemeClr val="bg1"/>
                </a:solidFill>
                <a:hlinkClick r:id="rId2"/>
              </a:rPr>
              <a:t>cynthia.lee@nhs.net</a:t>
            </a:r>
            <a:endParaRPr lang="en-GB" sz="1400" dirty="0">
              <a:solidFill>
                <a:schemeClr val="bg1"/>
              </a:solidFill>
            </a:endParaRPr>
          </a:p>
          <a:p>
            <a:r>
              <a:rPr lang="en-GB" sz="1400" dirty="0">
                <a:solidFill>
                  <a:schemeClr val="bg1"/>
                </a:solidFill>
                <a:hlinkClick r:id="rId3"/>
              </a:rPr>
              <a:t>spencer.mackie@nhs.net</a:t>
            </a:r>
            <a:endParaRPr lang="en-GB" sz="14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2" name="Smiley Face 11">
            <a:extLst>
              <a:ext uri="{FF2B5EF4-FFF2-40B4-BE49-F238E27FC236}">
                <a16:creationId xmlns:a16="http://schemas.microsoft.com/office/drawing/2014/main" id="{8E8223A3-584E-A24D-9D53-E0E4F1882AAB}"/>
              </a:ext>
            </a:extLst>
          </p:cNvPr>
          <p:cNvSpPr/>
          <p:nvPr/>
        </p:nvSpPr>
        <p:spPr>
          <a:xfrm>
            <a:off x="10587091" y="2528890"/>
            <a:ext cx="699246" cy="633186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3113305" y="3900524"/>
            <a:ext cx="5768788" cy="2708434"/>
          </a:xfrm>
          <a:prstGeom prst="rect">
            <a:avLst/>
          </a:prstGeom>
          <a:solidFill>
            <a:srgbClr val="FCA2A4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b="1" u="sng" dirty="0">
                <a:solidFill>
                  <a:schemeClr val="bg1"/>
                </a:solidFill>
              </a:rPr>
              <a:t>RUDY: </a:t>
            </a:r>
            <a:r>
              <a:rPr lang="en-GB" sz="1400" dirty="0">
                <a:solidFill>
                  <a:schemeClr val="bg1"/>
                </a:solidFill>
              </a:rPr>
              <a:t>Rare and undiagnosed diseases study. </a:t>
            </a:r>
          </a:p>
          <a:p>
            <a:pPr algn="just"/>
            <a:endParaRPr lang="en-GB" sz="1200" dirty="0">
              <a:solidFill>
                <a:srgbClr val="000000"/>
              </a:solidFill>
            </a:endParaRPr>
          </a:p>
          <a:p>
            <a:pPr algn="just"/>
            <a:r>
              <a:rPr lang="en-GB" sz="1600" b="1" dirty="0">
                <a:solidFill>
                  <a:schemeClr val="bg1"/>
                </a:solidFill>
              </a:rPr>
              <a:t>Main Inclusion Criteria: </a:t>
            </a:r>
          </a:p>
          <a:p>
            <a:pPr algn="just"/>
            <a:r>
              <a:rPr lang="en-GB" sz="1200" dirty="0">
                <a:solidFill>
                  <a:schemeClr val="bg1"/>
                </a:solidFill>
              </a:rPr>
              <a:t>* Age range 0 – 100 years</a:t>
            </a:r>
          </a:p>
          <a:p>
            <a:pPr algn="just"/>
            <a:r>
              <a:rPr lang="en-GB" sz="1200" dirty="0">
                <a:solidFill>
                  <a:schemeClr val="bg1"/>
                </a:solidFill>
              </a:rPr>
              <a:t>* Diagnosed with a rare disorder as defined by a prevalence of less than 5:10,000</a:t>
            </a:r>
          </a:p>
          <a:p>
            <a:pPr algn="just"/>
            <a:r>
              <a:rPr lang="en-GB" sz="1200" b="1" dirty="0">
                <a:solidFill>
                  <a:schemeClr val="bg1"/>
                </a:solidFill>
              </a:rPr>
              <a:t>* </a:t>
            </a:r>
            <a:r>
              <a:rPr lang="en-GB" sz="1200" dirty="0">
                <a:solidFill>
                  <a:schemeClr val="bg1"/>
                </a:solidFill>
              </a:rPr>
              <a:t>Resident within the United Kingdom</a:t>
            </a:r>
          </a:p>
          <a:p>
            <a:pPr algn="just"/>
            <a:endParaRPr lang="en-GB" sz="1200" b="1" dirty="0">
              <a:solidFill>
                <a:schemeClr val="bg1"/>
              </a:solidFill>
            </a:endParaRPr>
          </a:p>
          <a:p>
            <a:r>
              <a:rPr lang="en-GB" sz="1600" b="1" dirty="0">
                <a:solidFill>
                  <a:schemeClr val="bg1"/>
                </a:solidFill>
              </a:rPr>
              <a:t>Main Exclusion Criteria:</a:t>
            </a:r>
            <a:endParaRPr lang="en-GB" sz="16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Children under 11 will not be invited to join any sub-studies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b="1" dirty="0">
                <a:solidFill>
                  <a:schemeClr val="bg1"/>
                </a:solidFill>
              </a:rPr>
              <a:t>Principal Investigator: </a:t>
            </a:r>
            <a:r>
              <a:rPr lang="en-GB" sz="1200" dirty="0">
                <a:solidFill>
                  <a:schemeClr val="bg1"/>
                </a:solidFill>
              </a:rPr>
              <a:t>Dr Jeremy Anderson</a:t>
            </a:r>
          </a:p>
          <a:p>
            <a:r>
              <a:rPr lang="en-GB" sz="1200" b="1" dirty="0">
                <a:solidFill>
                  <a:schemeClr val="bg1"/>
                </a:solidFill>
              </a:rPr>
              <a:t>Study Coordinator:</a:t>
            </a:r>
            <a:r>
              <a:rPr lang="en-GB" sz="1200" dirty="0">
                <a:solidFill>
                  <a:schemeClr val="bg1"/>
                </a:solidFill>
              </a:rPr>
              <a:t> Cynthia and Spencer</a:t>
            </a:r>
          </a:p>
          <a:p>
            <a:r>
              <a:rPr lang="en-GB" sz="1200" b="1" dirty="0">
                <a:solidFill>
                  <a:schemeClr val="bg1"/>
                </a:solidFill>
              </a:rPr>
              <a:t>Recruitment Target: </a:t>
            </a:r>
            <a:r>
              <a:rPr lang="en-GB" sz="1200" dirty="0">
                <a:solidFill>
                  <a:schemeClr val="bg1"/>
                </a:solidFill>
              </a:rPr>
              <a:t>5  </a:t>
            </a:r>
            <a:r>
              <a:rPr lang="en-GB" sz="1200" b="1" dirty="0">
                <a:solidFill>
                  <a:schemeClr val="bg1"/>
                </a:solidFill>
              </a:rPr>
              <a:t>Recruited</a:t>
            </a:r>
            <a:r>
              <a:rPr lang="en-GB" sz="1200" b="1" dirty="0" smtClean="0">
                <a:solidFill>
                  <a:schemeClr val="bg1"/>
                </a:solidFill>
              </a:rPr>
              <a:t>: 24 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318735" y="744538"/>
            <a:ext cx="5292944" cy="3017236"/>
          </a:xfrm>
          <a:prstGeom prst="rect">
            <a:avLst/>
          </a:prstGeom>
          <a:solidFill>
            <a:srgbClr val="B7B7FF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b="1" u="sng" dirty="0">
                <a:solidFill>
                  <a:schemeClr val="bg1"/>
                </a:solidFill>
              </a:rPr>
              <a:t>AGIOS AG348-C-008</a:t>
            </a:r>
            <a:r>
              <a:rPr lang="en-GB" sz="1600" b="1" u="sng" dirty="0" smtClean="0">
                <a:solidFill>
                  <a:schemeClr val="bg1"/>
                </a:solidFill>
              </a:rPr>
              <a:t>:</a:t>
            </a:r>
          </a:p>
          <a:p>
            <a:pPr algn="l"/>
            <a:r>
              <a:rPr lang="en-GB" sz="1400" dirty="0" smtClean="0">
                <a:solidFill>
                  <a:schemeClr val="bg1"/>
                </a:solidFill>
              </a:rPr>
              <a:t>Pyruvate </a:t>
            </a:r>
            <a:r>
              <a:rPr lang="en-GB" sz="1400" dirty="0">
                <a:solidFill>
                  <a:schemeClr val="bg1"/>
                </a:solidFill>
              </a:rPr>
              <a:t>Kinase Deficiency Global Longitudinal Registry.  </a:t>
            </a:r>
            <a:endParaRPr lang="en-GB" sz="1400" b="1" u="sng" dirty="0">
              <a:solidFill>
                <a:schemeClr val="bg1"/>
              </a:solidFill>
            </a:endParaRPr>
          </a:p>
          <a:p>
            <a:pPr algn="l"/>
            <a:r>
              <a:rPr lang="en-GB" sz="1400" b="1" dirty="0">
                <a:solidFill>
                  <a:schemeClr val="bg1"/>
                </a:solidFill>
              </a:rPr>
              <a:t>Inclusion Criteria: </a:t>
            </a:r>
          </a:p>
          <a:p>
            <a:pPr marL="171450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Participants of all ages with a confirmed diagnosis of PK deficiency via genetic testing clinical features consistent with PK deficiency together with the presence of 2 or more </a:t>
            </a:r>
            <a:r>
              <a:rPr lang="en-GB" sz="1200" b="1" dirty="0">
                <a:solidFill>
                  <a:schemeClr val="bg1"/>
                </a:solidFill>
              </a:rPr>
              <a:t>PKLR gene mutations</a:t>
            </a:r>
            <a:r>
              <a:rPr lang="en-GB" sz="1200" dirty="0">
                <a:solidFill>
                  <a:schemeClr val="bg1"/>
                </a:solidFill>
              </a:rPr>
              <a:t>. </a:t>
            </a:r>
          </a:p>
          <a:p>
            <a:pPr marL="171450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For novel or indeterminate PKLR gene mutations, the reported PKLR gene mutations are sufficient to support a diagnosis of PK deficiency.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GB" sz="12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200" b="1" dirty="0">
                <a:solidFill>
                  <a:schemeClr val="bg1"/>
                </a:solidFill>
              </a:rPr>
              <a:t>Principal Investigator: Dr Mark </a:t>
            </a:r>
            <a:r>
              <a:rPr lang="en-GB" sz="1200" dirty="0">
                <a:solidFill>
                  <a:schemeClr val="bg1"/>
                </a:solidFill>
              </a:rPr>
              <a:t>Layton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200" b="1" dirty="0">
                <a:solidFill>
                  <a:schemeClr val="bg1"/>
                </a:solidFill>
              </a:rPr>
              <a:t>Study Coordinator:</a:t>
            </a:r>
            <a:r>
              <a:rPr lang="en-GB" sz="1200" dirty="0">
                <a:solidFill>
                  <a:schemeClr val="bg1"/>
                </a:solidFill>
              </a:rPr>
              <a:t> Cynthia and Spencer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chemeClr val="bg1"/>
                </a:solidFill>
                <a:hlinkClick r:id="rId2"/>
              </a:rPr>
              <a:t>cynthia.lee@nhs.net</a:t>
            </a:r>
            <a:r>
              <a:rPr lang="en-GB" sz="1200" dirty="0">
                <a:solidFill>
                  <a:schemeClr val="bg1"/>
                </a:solidFill>
              </a:rPr>
              <a:t>; </a:t>
            </a:r>
            <a:r>
              <a:rPr lang="en-GB" sz="1200" dirty="0">
                <a:solidFill>
                  <a:schemeClr val="bg1"/>
                </a:solidFill>
                <a:hlinkClick r:id="rId3"/>
              </a:rPr>
              <a:t>spencer.mackie@nhs.net</a:t>
            </a:r>
            <a:endParaRPr lang="en-GB" sz="12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200" b="1" dirty="0">
                <a:solidFill>
                  <a:schemeClr val="bg1"/>
                </a:solidFill>
              </a:rPr>
              <a:t>Recruitment Target: </a:t>
            </a:r>
            <a:r>
              <a:rPr lang="en-GB" sz="1200" dirty="0">
                <a:solidFill>
                  <a:schemeClr val="bg1"/>
                </a:solidFill>
              </a:rPr>
              <a:t>1 </a:t>
            </a:r>
            <a:r>
              <a:rPr lang="en-GB" sz="1200" b="1" dirty="0">
                <a:solidFill>
                  <a:schemeClr val="bg1"/>
                </a:solidFill>
              </a:rPr>
              <a:t>Recruited: </a:t>
            </a:r>
            <a:r>
              <a:rPr lang="en-GB" sz="1200" dirty="0" smtClean="0">
                <a:solidFill>
                  <a:schemeClr val="bg1"/>
                </a:solidFill>
              </a:rPr>
              <a:t>11</a:t>
            </a:r>
            <a:endParaRPr lang="en-GB" sz="12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200" b="1" dirty="0">
                <a:solidFill>
                  <a:schemeClr val="bg1"/>
                </a:solidFill>
              </a:rPr>
              <a:t>Recruitment Closure Date: </a:t>
            </a:r>
            <a:r>
              <a:rPr lang="en-GB" sz="1200" dirty="0">
                <a:solidFill>
                  <a:schemeClr val="bg1"/>
                </a:solidFill>
              </a:rPr>
              <a:t>15</a:t>
            </a:r>
            <a:r>
              <a:rPr lang="en-GB" sz="1200" baseline="30000" dirty="0">
                <a:solidFill>
                  <a:schemeClr val="bg1"/>
                </a:solidFill>
              </a:rPr>
              <a:t>th</a:t>
            </a:r>
            <a:r>
              <a:rPr lang="en-GB" sz="1200" dirty="0">
                <a:solidFill>
                  <a:schemeClr val="bg1"/>
                </a:solidFill>
              </a:rPr>
              <a:t> December 2024</a:t>
            </a:r>
          </a:p>
        </p:txBody>
      </p:sp>
      <p:sp>
        <p:nvSpPr>
          <p:cNvPr id="15" name="Smiley Face 14">
            <a:extLst>
              <a:ext uri="{FF2B5EF4-FFF2-40B4-BE49-F238E27FC236}">
                <a16:creationId xmlns:a16="http://schemas.microsoft.com/office/drawing/2014/main" id="{EA2C73E8-856D-6543-81A5-7BC9718FC4F9}"/>
              </a:ext>
            </a:extLst>
          </p:cNvPr>
          <p:cNvSpPr/>
          <p:nvPr/>
        </p:nvSpPr>
        <p:spPr>
          <a:xfrm>
            <a:off x="4717062" y="2640780"/>
            <a:ext cx="699245" cy="645417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Smiley Face 15">
            <a:extLst>
              <a:ext uri="{FF2B5EF4-FFF2-40B4-BE49-F238E27FC236}">
                <a16:creationId xmlns:a16="http://schemas.microsoft.com/office/drawing/2014/main" id="{8E8223A3-584E-A24D-9D53-E0E4F1882AAB}"/>
              </a:ext>
            </a:extLst>
          </p:cNvPr>
          <p:cNvSpPr/>
          <p:nvPr/>
        </p:nvSpPr>
        <p:spPr>
          <a:xfrm>
            <a:off x="7286107" y="4018592"/>
            <a:ext cx="699246" cy="633186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/>
          <p:cNvSpPr/>
          <p:nvPr/>
        </p:nvSpPr>
        <p:spPr>
          <a:xfrm>
            <a:off x="318735" y="56446"/>
            <a:ext cx="11306247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GB" sz="3000" b="1" dirty="0">
                <a:solidFill>
                  <a:schemeClr val="bg1"/>
                </a:solidFill>
              </a:rPr>
              <a:t>Observational Studies</a:t>
            </a:r>
            <a:endParaRPr lang="en-GB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37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6256" y="429767"/>
            <a:ext cx="9144000" cy="903923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/>
              <a:t>Studies in Set Up….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9136" y="1489774"/>
            <a:ext cx="9144000" cy="414293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u="sng" dirty="0"/>
              <a:t>R7999-Bthal-2350:  </a:t>
            </a:r>
            <a:r>
              <a:rPr lang="en-GB" sz="1800" dirty="0"/>
              <a:t>A Phase 2, Two-Part, Randomized, Double-Blind, Placebo-Controlled, </a:t>
            </a:r>
            <a:r>
              <a:rPr lang="en-GB" sz="1800" dirty="0" smtClean="0"/>
              <a:t>Multicentre </a:t>
            </a:r>
            <a:r>
              <a:rPr lang="en-GB" sz="1800" dirty="0"/>
              <a:t>Study to Evaluate the Efficacy, Safety, and Tolerability of Subcutaneously Administered REGN 7999 in Participants with Iron Overload Due to </a:t>
            </a:r>
            <a:r>
              <a:rPr lang="en-GB" sz="1800" dirty="0" smtClean="0"/>
              <a:t>NTDT (PI – Layton).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u="sng" dirty="0"/>
              <a:t>Sickle Cell Disease study (</a:t>
            </a:r>
            <a:r>
              <a:rPr lang="en-GB" b="1" u="sng" dirty="0" smtClean="0"/>
              <a:t>Pfizer/</a:t>
            </a:r>
            <a:r>
              <a:rPr lang="en-GB" b="1" u="sng" dirty="0" err="1" smtClean="0"/>
              <a:t>Medpace</a:t>
            </a:r>
            <a:r>
              <a:rPr lang="en-GB" b="1" u="sng" dirty="0"/>
              <a:t>): </a:t>
            </a:r>
            <a:r>
              <a:rPr lang="en-GB" sz="1800" dirty="0"/>
              <a:t>A Phase 2/3 Randomized, </a:t>
            </a:r>
            <a:r>
              <a:rPr lang="en-GB" sz="1800" dirty="0" smtClean="0"/>
              <a:t>Multicentre </a:t>
            </a:r>
            <a:r>
              <a:rPr lang="en-GB" sz="1800" dirty="0"/>
              <a:t>Study of </a:t>
            </a:r>
            <a:r>
              <a:rPr lang="en-GB" sz="1800" dirty="0" smtClean="0"/>
              <a:t>GBT021601 </a:t>
            </a:r>
            <a:r>
              <a:rPr lang="en-GB" sz="1800" dirty="0"/>
              <a:t>a</a:t>
            </a:r>
            <a:r>
              <a:rPr lang="en-GB" sz="1800" dirty="0" smtClean="0"/>
              <a:t>dministered </a:t>
            </a:r>
            <a:r>
              <a:rPr lang="en-GB" sz="1800" dirty="0"/>
              <a:t>Orally to Participants with Sickle Cell </a:t>
            </a:r>
            <a:r>
              <a:rPr lang="en-GB" sz="1800" dirty="0" smtClean="0"/>
              <a:t>Disease (PI - Okoli).</a:t>
            </a:r>
          </a:p>
          <a:p>
            <a:endParaRPr lang="en-GB" dirty="0"/>
          </a:p>
          <a:p>
            <a:r>
              <a:rPr lang="en-GB" dirty="0"/>
              <a:t> </a:t>
            </a:r>
            <a:endParaRPr lang="en-GB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5389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C7F63-E529-B04E-8EAA-0FF1BDFE4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45028"/>
            <a:ext cx="10089469" cy="932543"/>
          </a:xfrm>
        </p:spPr>
        <p:txBody>
          <a:bodyPr>
            <a:normAutofit/>
          </a:bodyPr>
          <a:lstStyle/>
          <a:p>
            <a:pPr algn="ctr"/>
            <a:r>
              <a:rPr lang="en-AU" sz="5400" b="1" dirty="0"/>
              <a:t>Red Cell Studies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527EB3-6C8C-6143-AF5E-F68E960A750F}"/>
              </a:ext>
            </a:extLst>
          </p:cNvPr>
          <p:cNvSpPr txBox="1"/>
          <p:nvPr/>
        </p:nvSpPr>
        <p:spPr>
          <a:xfrm>
            <a:off x="2360261" y="2332247"/>
            <a:ext cx="71555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400" dirty="0"/>
              <a:t>Sickle Cell Disease </a:t>
            </a:r>
          </a:p>
          <a:p>
            <a:pPr algn="ctr">
              <a:lnSpc>
                <a:spcPct val="150000"/>
              </a:lnSpc>
            </a:pPr>
            <a:r>
              <a:rPr lang="en-GB" sz="2400" dirty="0"/>
              <a:t>Thalassemia</a:t>
            </a:r>
          </a:p>
          <a:p>
            <a:pPr algn="ctr">
              <a:lnSpc>
                <a:spcPct val="150000"/>
              </a:lnSpc>
            </a:pPr>
            <a:r>
              <a:rPr lang="en-GB" sz="2400" dirty="0"/>
              <a:t>Pyruvate Kinase Deficiency </a:t>
            </a:r>
          </a:p>
          <a:p>
            <a:pPr algn="ctr"/>
            <a:endParaRPr lang="en-AU" dirty="0"/>
          </a:p>
        </p:txBody>
      </p:sp>
      <p:sp>
        <p:nvSpPr>
          <p:cNvPr id="8" name="5-Point Star 10">
            <a:extLst>
              <a:ext uri="{FF2B5EF4-FFF2-40B4-BE49-F238E27FC236}">
                <a16:creationId xmlns:a16="http://schemas.microsoft.com/office/drawing/2014/main" id="{C71737F1-5DD6-9349-8D6A-D757C66D7467}"/>
              </a:ext>
            </a:extLst>
          </p:cNvPr>
          <p:cNvSpPr/>
          <p:nvPr/>
        </p:nvSpPr>
        <p:spPr>
          <a:xfrm rot="10800000" flipV="1">
            <a:off x="403544" y="5505257"/>
            <a:ext cx="536830" cy="615429"/>
          </a:xfrm>
          <a:prstGeom prst="star5">
            <a:avLst>
              <a:gd name="adj" fmla="val 19627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Equal 16">
            <a:extLst>
              <a:ext uri="{FF2B5EF4-FFF2-40B4-BE49-F238E27FC236}">
                <a16:creationId xmlns:a16="http://schemas.microsoft.com/office/drawing/2014/main" id="{EC1067F3-7C70-854D-9813-F36A8551FC65}"/>
              </a:ext>
            </a:extLst>
          </p:cNvPr>
          <p:cNvSpPr/>
          <p:nvPr/>
        </p:nvSpPr>
        <p:spPr>
          <a:xfrm rot="5400000">
            <a:off x="5893819" y="5463934"/>
            <a:ext cx="633185" cy="757058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9CF178-30B4-EA44-A1D8-F9B048F5EB0D}"/>
              </a:ext>
            </a:extLst>
          </p:cNvPr>
          <p:cNvSpPr txBox="1"/>
          <p:nvPr/>
        </p:nvSpPr>
        <p:spPr>
          <a:xfrm>
            <a:off x="1188758" y="5688475"/>
            <a:ext cx="159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Priority study!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F100BE-F7DF-D044-8BC6-98794E89D1C0}"/>
              </a:ext>
            </a:extLst>
          </p:cNvPr>
          <p:cNvSpPr txBox="1"/>
          <p:nvPr/>
        </p:nvSpPr>
        <p:spPr>
          <a:xfrm>
            <a:off x="6800918" y="5655662"/>
            <a:ext cx="1493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Study on pause </a:t>
            </a:r>
          </a:p>
        </p:txBody>
      </p:sp>
      <p:sp>
        <p:nvSpPr>
          <p:cNvPr id="12" name="Smiley Face 11">
            <a:extLst>
              <a:ext uri="{FF2B5EF4-FFF2-40B4-BE49-F238E27FC236}">
                <a16:creationId xmlns:a16="http://schemas.microsoft.com/office/drawing/2014/main" id="{EA2C73E8-856D-6543-81A5-7BC9718FC4F9}"/>
              </a:ext>
            </a:extLst>
          </p:cNvPr>
          <p:cNvSpPr/>
          <p:nvPr/>
        </p:nvSpPr>
        <p:spPr>
          <a:xfrm>
            <a:off x="2877321" y="5583778"/>
            <a:ext cx="536831" cy="547947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0FE5D4-97F4-5241-A722-274848B65834}"/>
              </a:ext>
            </a:extLst>
          </p:cNvPr>
          <p:cNvSpPr txBox="1"/>
          <p:nvPr/>
        </p:nvSpPr>
        <p:spPr>
          <a:xfrm>
            <a:off x="3626130" y="5655662"/>
            <a:ext cx="1993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Open for recruitment </a:t>
            </a: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24C81850-A1CF-7A43-9D61-B7FAD23931B0}"/>
              </a:ext>
            </a:extLst>
          </p:cNvPr>
          <p:cNvSpPr/>
          <p:nvPr/>
        </p:nvSpPr>
        <p:spPr>
          <a:xfrm>
            <a:off x="8647197" y="5530120"/>
            <a:ext cx="986972" cy="590566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8EC12E-AEEC-5F40-A510-96761CCD60AC}"/>
              </a:ext>
            </a:extLst>
          </p:cNvPr>
          <p:cNvSpPr txBox="1"/>
          <p:nvPr/>
        </p:nvSpPr>
        <p:spPr>
          <a:xfrm>
            <a:off x="9987434" y="5655662"/>
            <a:ext cx="18010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Recruitment closed – study in follow up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1487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0477" y="4998701"/>
            <a:ext cx="3930396" cy="1169551"/>
          </a:xfrm>
          <a:prstGeom prst="rect">
            <a:avLst/>
          </a:prstGeom>
          <a:solidFill>
            <a:srgbClr val="FDEFB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Principal Investigator: </a:t>
            </a:r>
            <a:r>
              <a:rPr lang="en-GB" sz="1400" dirty="0">
                <a:solidFill>
                  <a:schemeClr val="bg1"/>
                </a:solidFill>
              </a:rPr>
              <a:t>Dr Steven Okoli</a:t>
            </a:r>
            <a:endParaRPr lang="en-GB" sz="1400" b="1" dirty="0">
              <a:solidFill>
                <a:schemeClr val="bg1"/>
              </a:solidFill>
            </a:endParaRP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Study Coordinator: </a:t>
            </a:r>
            <a:r>
              <a:rPr lang="en-GB" sz="1400" dirty="0" smtClean="0">
                <a:solidFill>
                  <a:schemeClr val="bg1"/>
                </a:solidFill>
              </a:rPr>
              <a:t>Tung Le</a:t>
            </a:r>
          </a:p>
          <a:p>
            <a:pPr algn="ctr"/>
            <a:r>
              <a:rPr lang="en-GB" sz="1400" b="1" dirty="0" smtClean="0">
                <a:hlinkClick r:id="rId2"/>
              </a:rPr>
              <a:t>Tung.le@nhs.net</a:t>
            </a:r>
            <a:r>
              <a:rPr lang="en-GB" sz="1400" b="1" dirty="0" smtClean="0"/>
              <a:t>  </a:t>
            </a:r>
            <a:r>
              <a:rPr lang="en-GB" sz="1400" b="1" dirty="0"/>
              <a:t>	 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Recruitment target</a:t>
            </a:r>
            <a:r>
              <a:rPr lang="en-GB" sz="1400" dirty="0">
                <a:solidFill>
                  <a:schemeClr val="bg1"/>
                </a:solidFill>
              </a:rPr>
              <a:t>: </a:t>
            </a:r>
            <a:r>
              <a:rPr lang="en-GB" sz="1400" dirty="0" smtClean="0">
                <a:solidFill>
                  <a:schemeClr val="bg1"/>
                </a:solidFill>
              </a:rPr>
              <a:t>2</a:t>
            </a:r>
          </a:p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 </a:t>
            </a:r>
            <a:r>
              <a:rPr lang="en-GB" sz="1400" b="1" dirty="0">
                <a:solidFill>
                  <a:schemeClr val="bg1"/>
                </a:solidFill>
              </a:rPr>
              <a:t>Recruitment Closure Date: </a:t>
            </a:r>
            <a:r>
              <a:rPr lang="en-GB" sz="1400" dirty="0" smtClean="0">
                <a:solidFill>
                  <a:schemeClr val="bg1"/>
                </a:solidFill>
              </a:rPr>
              <a:t>TBC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94132" y="323869"/>
            <a:ext cx="10966704" cy="967032"/>
          </a:xfrm>
          <a:prstGeom prst="rect">
            <a:avLst/>
          </a:prstGeom>
          <a:solidFill>
            <a:srgbClr val="FDE89D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 u="sng" dirty="0" smtClean="0">
                <a:solidFill>
                  <a:schemeClr val="bg1"/>
                </a:solidFill>
                <a:latin typeface="+mn-lt"/>
              </a:rPr>
              <a:t>REDRESS: </a:t>
            </a:r>
            <a:r>
              <a:rPr lang="en-GB" sz="2000" dirty="0">
                <a:solidFill>
                  <a:schemeClr val="bg1"/>
                </a:solidFill>
                <a:latin typeface="+mn-lt"/>
              </a:rPr>
              <a:t>A multi-centre open randomised controlled trial to assess the effect of related </a:t>
            </a:r>
            <a:r>
              <a:rPr lang="en-GB" sz="2000" b="1" i="1" dirty="0">
                <a:solidFill>
                  <a:schemeClr val="bg1"/>
                </a:solidFill>
                <a:latin typeface="+mn-lt"/>
              </a:rPr>
              <a:t>haplo-donor haematopoietic stem cell transplantation versus standard of care </a:t>
            </a:r>
            <a:r>
              <a:rPr lang="en-GB" sz="2000" dirty="0">
                <a:solidFill>
                  <a:schemeClr val="bg1"/>
                </a:solidFill>
                <a:latin typeface="+mn-lt"/>
              </a:rPr>
              <a:t>(no transplant) on treatment failure at 24 month in adults with severe sickle cell </a:t>
            </a:r>
            <a:r>
              <a:rPr lang="en-GB" sz="2000" dirty="0" smtClean="0">
                <a:solidFill>
                  <a:schemeClr val="bg1"/>
                </a:solidFill>
                <a:latin typeface="+mn-lt"/>
              </a:rPr>
              <a:t>disease.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4132" y="1441033"/>
            <a:ext cx="10966704" cy="2985433"/>
          </a:xfrm>
          <a:prstGeom prst="rect">
            <a:avLst/>
          </a:prstGeom>
          <a:solidFill>
            <a:srgbClr val="FDEFB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Main Inclusion Criteria: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</a:rPr>
              <a:t>Above 18 years old. 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</a:rPr>
              <a:t>Confirmed Haploidentical donor.</a:t>
            </a:r>
          </a:p>
          <a:p>
            <a:pPr lvl="0"/>
            <a:r>
              <a:rPr lang="en-GB" sz="1400" b="1" dirty="0">
                <a:solidFill>
                  <a:schemeClr val="bg1"/>
                </a:solidFill>
              </a:rPr>
              <a:t>Severe SCD phenotype who are at high risk for morbidity and mortality. Severe SCD is defined by at least one of the following:</a:t>
            </a: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>
                <a:solidFill>
                  <a:schemeClr val="bg1"/>
                </a:solidFill>
              </a:rPr>
              <a:t>Clinically significant neurologic event (stroke) or deficit lasting &gt; 24 hours.</a:t>
            </a: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>
                <a:solidFill>
                  <a:schemeClr val="bg1"/>
                </a:solidFill>
              </a:rPr>
              <a:t>History of ≥2 acute chest syndromes in a 2-year period preceding enrolment despite optimum treatment, e.g. with </a:t>
            </a:r>
            <a:r>
              <a:rPr lang="en-GB" sz="1200" dirty="0" smtClean="0">
                <a:solidFill>
                  <a:schemeClr val="bg1"/>
                </a:solidFill>
              </a:rPr>
              <a:t>HU</a:t>
            </a:r>
            <a:endParaRPr lang="en-GB" sz="1200" dirty="0">
              <a:solidFill>
                <a:schemeClr val="bg1"/>
              </a:solidFill>
            </a:endParaRP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>
                <a:solidFill>
                  <a:schemeClr val="bg1"/>
                </a:solidFill>
              </a:rPr>
              <a:t>History of ≥3 severe pain crises per year in a 2-year period preceding enrolment despite the institution of supportive care measures (e.g. optimum treatment with HC).</a:t>
            </a: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>
                <a:solidFill>
                  <a:schemeClr val="bg1"/>
                </a:solidFill>
              </a:rPr>
              <a:t>Administration of regular transfusion therapy (=8 packed red blood transfusions per year for 1 year to prevent </a:t>
            </a:r>
            <a:r>
              <a:rPr lang="en-GB" sz="1200" dirty="0" smtClean="0">
                <a:solidFill>
                  <a:schemeClr val="bg1"/>
                </a:solidFill>
              </a:rPr>
              <a:t>VOCs).</a:t>
            </a:r>
            <a:endParaRPr lang="en-GB" sz="1200" dirty="0">
              <a:solidFill>
                <a:schemeClr val="bg1"/>
              </a:solidFill>
            </a:endParaRP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 smtClean="0">
                <a:solidFill>
                  <a:schemeClr val="bg1"/>
                </a:solidFill>
              </a:rPr>
              <a:t>Patients </a:t>
            </a:r>
            <a:r>
              <a:rPr lang="en-GB" sz="1200" dirty="0">
                <a:solidFill>
                  <a:schemeClr val="bg1"/>
                </a:solidFill>
              </a:rPr>
              <a:t>assessed as requiring transfusion but with red cell </a:t>
            </a:r>
            <a:r>
              <a:rPr lang="en-GB" sz="1200" dirty="0" err="1">
                <a:solidFill>
                  <a:schemeClr val="bg1"/>
                </a:solidFill>
              </a:rPr>
              <a:t>allo</a:t>
            </a:r>
            <a:r>
              <a:rPr lang="en-GB" sz="1200" dirty="0">
                <a:solidFill>
                  <a:schemeClr val="bg1"/>
                </a:solidFill>
              </a:rPr>
              <a:t>-antibodies/very rare blood type, rendering it difficult to continue/commence chronic </a:t>
            </a:r>
            <a:r>
              <a:rPr lang="en-GB" sz="1200" dirty="0" smtClean="0">
                <a:solidFill>
                  <a:schemeClr val="bg1"/>
                </a:solidFill>
              </a:rPr>
              <a:t>transfusion.</a:t>
            </a: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 smtClean="0">
                <a:solidFill>
                  <a:schemeClr val="bg1"/>
                </a:solidFill>
              </a:rPr>
              <a:t>Patients </a:t>
            </a:r>
            <a:r>
              <a:rPr lang="en-GB" sz="1200" dirty="0">
                <a:solidFill>
                  <a:schemeClr val="bg1"/>
                </a:solidFill>
              </a:rPr>
              <a:t>requiring HC/transfusion for treatment of SCD complications who cannot tolerate either therapy due to significant adverse </a:t>
            </a:r>
            <a:r>
              <a:rPr lang="en-GB" sz="1200" dirty="0" smtClean="0">
                <a:solidFill>
                  <a:schemeClr val="bg1"/>
                </a:solidFill>
              </a:rPr>
              <a:t>reactions.</a:t>
            </a: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 smtClean="0">
                <a:solidFill>
                  <a:schemeClr val="bg1"/>
                </a:solidFill>
              </a:rPr>
              <a:t>Established </a:t>
            </a:r>
            <a:r>
              <a:rPr lang="en-GB" sz="1200" dirty="0">
                <a:solidFill>
                  <a:schemeClr val="bg1"/>
                </a:solidFill>
              </a:rPr>
              <a:t>end organ damage relating to SCD, including but not limited to progressive sickle vasculopathy and hepatopathy</a:t>
            </a:r>
            <a:r>
              <a:rPr lang="en-GB" sz="1200" dirty="0" smtClean="0">
                <a:solidFill>
                  <a:schemeClr val="bg1"/>
                </a:solidFill>
              </a:rPr>
              <a:t>.</a:t>
            </a:r>
            <a:r>
              <a:rPr lang="en-GB" sz="1200" dirty="0"/>
              <a:t>	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4920" y="4690925"/>
            <a:ext cx="6185916" cy="1785104"/>
          </a:xfrm>
          <a:prstGeom prst="rect">
            <a:avLst/>
          </a:prstGeom>
          <a:solidFill>
            <a:srgbClr val="FDEFBB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>
                <a:solidFill>
                  <a:schemeClr val="bg1"/>
                </a:solidFill>
              </a:rPr>
              <a:t>Primary exclusion criteria: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1"/>
                </a:solidFill>
                <a:effectLst/>
              </a:rPr>
              <a:t>Fully matched sibling donor.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1"/>
                </a:solidFill>
              </a:rPr>
              <a:t>Previous bone marrow transplant.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1"/>
                </a:solidFill>
              </a:rPr>
              <a:t>Clinically significant donor specific HLA antibodies. </a:t>
            </a:r>
            <a:endParaRPr lang="en-GB" sz="1100" dirty="0">
              <a:solidFill>
                <a:schemeClr val="bg1"/>
              </a:solidFill>
              <a:effectLst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1"/>
                </a:solidFill>
                <a:effectLst/>
              </a:rPr>
              <a:t>Active blood borne viruses.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1"/>
                </a:solidFill>
                <a:effectLst/>
              </a:rPr>
              <a:t>Uncontrolled bacterial, fungal or viral infection.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1"/>
                </a:solidFill>
              </a:rPr>
              <a:t>Pre-existing condition deemed to significantly increase the risk of haploidentical SCT by the local PI. </a:t>
            </a:r>
            <a:endParaRPr lang="en-GB" sz="1100" dirty="0">
              <a:solidFill>
                <a:schemeClr val="bg1"/>
              </a:solidFill>
              <a:effectLst/>
            </a:endParaRPr>
          </a:p>
        </p:txBody>
      </p:sp>
      <p:sp>
        <p:nvSpPr>
          <p:cNvPr id="7" name="Smiley Face 6">
            <a:extLst>
              <a:ext uri="{FF2B5EF4-FFF2-40B4-BE49-F238E27FC236}">
                <a16:creationId xmlns:a16="http://schemas.microsoft.com/office/drawing/2014/main" id="{8FD7842F-5C17-3F01-B911-A9068D83C5CE}"/>
              </a:ext>
            </a:extLst>
          </p:cNvPr>
          <p:cNvSpPr/>
          <p:nvPr/>
        </p:nvSpPr>
        <p:spPr>
          <a:xfrm>
            <a:off x="10367011" y="1625949"/>
            <a:ext cx="536831" cy="547947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5-Point Star 10">
            <a:extLst>
              <a:ext uri="{FF2B5EF4-FFF2-40B4-BE49-F238E27FC236}">
                <a16:creationId xmlns:a16="http://schemas.microsoft.com/office/drawing/2014/main" id="{C71737F1-5DD6-9349-8D6A-D757C66D7467}"/>
              </a:ext>
            </a:extLst>
          </p:cNvPr>
          <p:cNvSpPr/>
          <p:nvPr/>
        </p:nvSpPr>
        <p:spPr>
          <a:xfrm rot="10800000" flipV="1">
            <a:off x="9473187" y="1592207"/>
            <a:ext cx="536830" cy="615429"/>
          </a:xfrm>
          <a:prstGeom prst="star5">
            <a:avLst>
              <a:gd name="adj" fmla="val 19627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09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66928" y="517367"/>
            <a:ext cx="10943753" cy="1407460"/>
          </a:xfrm>
          <a:prstGeom prst="rect">
            <a:avLst/>
          </a:prstGeom>
          <a:solidFill>
            <a:srgbClr val="8EA2F6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2000" b="1" u="sng" dirty="0" smtClean="0">
                <a:solidFill>
                  <a:schemeClr val="bg1"/>
                </a:solidFill>
                <a:latin typeface="+mn-lt"/>
              </a:rPr>
              <a:t>BO42452 </a:t>
            </a:r>
            <a:r>
              <a:rPr lang="en-GB" sz="2000" b="1" u="sng" dirty="0">
                <a:solidFill>
                  <a:schemeClr val="bg1"/>
                </a:solidFill>
                <a:latin typeface="+mn-lt"/>
              </a:rPr>
              <a:t>(</a:t>
            </a:r>
            <a:r>
              <a:rPr lang="en-GB" sz="2000" b="1" u="sng" dirty="0" smtClean="0">
                <a:solidFill>
                  <a:schemeClr val="bg1"/>
                </a:solidFill>
                <a:latin typeface="+mn-lt"/>
              </a:rPr>
              <a:t>Crosswalk-A): </a:t>
            </a:r>
            <a:r>
              <a:rPr lang="en-GB" sz="1800" dirty="0" smtClean="0">
                <a:solidFill>
                  <a:srgbClr val="000000"/>
                </a:solidFill>
                <a:latin typeface="+mn-lt"/>
              </a:rPr>
              <a:t>a </a:t>
            </a:r>
            <a:r>
              <a:rPr lang="en" sz="1800" dirty="0" smtClean="0">
                <a:solidFill>
                  <a:schemeClr val="bg1"/>
                </a:solidFill>
                <a:latin typeface="+mn-lt"/>
              </a:rPr>
              <a:t>phase Ib </a:t>
            </a:r>
            <a:r>
              <a:rPr lang="en" sz="1800" dirty="0">
                <a:solidFill>
                  <a:schemeClr val="bg1"/>
                </a:solidFill>
                <a:latin typeface="+mn-lt"/>
              </a:rPr>
              <a:t>randomized </a:t>
            </a:r>
            <a:r>
              <a:rPr lang="en" sz="1800" dirty="0" smtClean="0">
                <a:solidFill>
                  <a:schemeClr val="bg1"/>
                </a:solidFill>
                <a:latin typeface="+mn-lt"/>
              </a:rPr>
              <a:t>placebo controlled </a:t>
            </a:r>
            <a:r>
              <a:rPr lang="en" sz="1800" dirty="0">
                <a:solidFill>
                  <a:schemeClr val="bg1"/>
                </a:solidFill>
                <a:latin typeface="+mn-lt"/>
              </a:rPr>
              <a:t>study evaluating the </a:t>
            </a:r>
            <a:r>
              <a:rPr lang="en" sz="1800" dirty="0" smtClean="0">
                <a:solidFill>
                  <a:schemeClr val="bg1"/>
                </a:solidFill>
                <a:latin typeface="+mn-lt"/>
              </a:rPr>
              <a:t>safety</a:t>
            </a:r>
            <a:r>
              <a:rPr lang="en" sz="1800" dirty="0">
                <a:solidFill>
                  <a:schemeClr val="bg1"/>
                </a:solidFill>
                <a:latin typeface="+mn-lt"/>
              </a:rPr>
              <a:t>, pharmacokinetics, and </a:t>
            </a:r>
            <a:r>
              <a:rPr lang="en" sz="1800" dirty="0" smtClean="0">
                <a:solidFill>
                  <a:schemeClr val="bg1"/>
                </a:solidFill>
                <a:latin typeface="+mn-lt"/>
              </a:rPr>
              <a:t>pharmacodynamics and efficacy </a:t>
            </a:r>
            <a:r>
              <a:rPr lang="en" sz="1800" dirty="0">
                <a:solidFill>
                  <a:schemeClr val="bg1"/>
                </a:solidFill>
                <a:latin typeface="+mn-lt"/>
              </a:rPr>
              <a:t>of </a:t>
            </a:r>
            <a:r>
              <a:rPr lang="en" sz="1800" b="1" i="1" dirty="0">
                <a:solidFill>
                  <a:schemeClr val="bg1"/>
                </a:solidFill>
                <a:latin typeface="+mn-lt"/>
              </a:rPr>
              <a:t>Crovalimab (anti-C5  monoclonal antibody) </a:t>
            </a:r>
            <a:r>
              <a:rPr lang="en" sz="1800" dirty="0" smtClean="0">
                <a:solidFill>
                  <a:schemeClr val="bg1"/>
                </a:solidFill>
                <a:latin typeface="+mn-lt"/>
              </a:rPr>
              <a:t>for the management of acute, uncomplicated vaso-occlusive episodes in patients with sickle </a:t>
            </a:r>
            <a:r>
              <a:rPr lang="en" sz="1800" dirty="0">
                <a:solidFill>
                  <a:schemeClr val="bg1"/>
                </a:solidFill>
                <a:latin typeface="+mn-lt"/>
              </a:rPr>
              <a:t>cell disease.</a:t>
            </a:r>
            <a:br>
              <a:rPr lang="en" sz="1800" dirty="0">
                <a:solidFill>
                  <a:schemeClr val="bg1"/>
                </a:solidFill>
                <a:latin typeface="+mn-lt"/>
              </a:rPr>
            </a:br>
            <a:r>
              <a:rPr lang="en" sz="1600" dirty="0">
                <a:solidFill>
                  <a:schemeClr val="bg1"/>
                </a:solidFill>
                <a:latin typeface="+mn-lt"/>
              </a:rPr>
              <a:t/>
            </a:r>
            <a:br>
              <a:rPr lang="en" sz="1600" dirty="0">
                <a:solidFill>
                  <a:schemeClr val="bg1"/>
                </a:solidFill>
                <a:latin typeface="+mn-lt"/>
              </a:rPr>
            </a:br>
            <a:r>
              <a:rPr lang="en" sz="1800" b="1" u="sng" dirty="0">
                <a:solidFill>
                  <a:schemeClr val="bg1"/>
                </a:solidFill>
                <a:latin typeface="+mn-lt"/>
              </a:rPr>
              <a:t>IMP: </a:t>
            </a:r>
            <a:r>
              <a:rPr lang="en" sz="1800" dirty="0" smtClean="0">
                <a:solidFill>
                  <a:schemeClr val="bg1"/>
                </a:solidFill>
                <a:latin typeface="+mn-lt"/>
              </a:rPr>
              <a:t>stat intravenous dose.</a:t>
            </a:r>
            <a:endParaRPr lang="en-GB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5459" y="2191182"/>
            <a:ext cx="4182573" cy="3385542"/>
          </a:xfrm>
          <a:prstGeom prst="rect">
            <a:avLst/>
          </a:prstGeom>
          <a:solidFill>
            <a:srgbClr val="C2CD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Primary inclusion criteria: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Age 12 to 55 years.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Confirmed Sickle Cell Disease diagnosis (HbSS or </a:t>
            </a:r>
            <a:r>
              <a:rPr lang="en-GB" sz="1600" dirty="0" err="1">
                <a:solidFill>
                  <a:schemeClr val="bg1"/>
                </a:solidFill>
              </a:rPr>
              <a:t>HbS</a:t>
            </a:r>
            <a:r>
              <a:rPr lang="en-GB" sz="1600" dirty="0">
                <a:solidFill>
                  <a:schemeClr val="bg1"/>
                </a:solidFill>
              </a:rPr>
              <a:t>β0) 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Up </a:t>
            </a:r>
            <a:r>
              <a:rPr lang="en-GB" sz="1600" dirty="0">
                <a:solidFill>
                  <a:schemeClr val="bg1"/>
                </a:solidFill>
              </a:rPr>
              <a:t>to date </a:t>
            </a:r>
            <a:r>
              <a:rPr lang="en-GB" sz="1600" i="1" dirty="0">
                <a:solidFill>
                  <a:schemeClr val="bg1"/>
                </a:solidFill>
              </a:rPr>
              <a:t>Neisseria </a:t>
            </a:r>
            <a:r>
              <a:rPr lang="en-GB" sz="1600" i="1" dirty="0" err="1">
                <a:solidFill>
                  <a:schemeClr val="bg1"/>
                </a:solidFill>
              </a:rPr>
              <a:t>meningitidis</a:t>
            </a:r>
            <a:r>
              <a:rPr lang="en-GB" sz="1600" i="1" dirty="0">
                <a:solidFill>
                  <a:schemeClr val="bg1"/>
                </a:solidFill>
              </a:rPr>
              <a:t>, Hib. </a:t>
            </a:r>
            <a:r>
              <a:rPr lang="en-GB" sz="1600" i="1" dirty="0" err="1">
                <a:solidFill>
                  <a:schemeClr val="bg1"/>
                </a:solidFill>
              </a:rPr>
              <a:t>influenzae</a:t>
            </a:r>
            <a:r>
              <a:rPr lang="en-GB" sz="1600" i="1" dirty="0">
                <a:solidFill>
                  <a:schemeClr val="bg1"/>
                </a:solidFill>
              </a:rPr>
              <a:t> type B</a:t>
            </a:r>
            <a:r>
              <a:rPr lang="en-GB" sz="1600" dirty="0">
                <a:solidFill>
                  <a:schemeClr val="bg1"/>
                </a:solidFill>
              </a:rPr>
              <a:t>, and </a:t>
            </a:r>
            <a:r>
              <a:rPr lang="en-GB" sz="1600" i="1" dirty="0">
                <a:solidFill>
                  <a:schemeClr val="bg1"/>
                </a:solidFill>
              </a:rPr>
              <a:t>Streptococcus </a:t>
            </a:r>
            <a:r>
              <a:rPr lang="en-GB" sz="1600" i="1" dirty="0" err="1">
                <a:solidFill>
                  <a:schemeClr val="bg1"/>
                </a:solidFill>
              </a:rPr>
              <a:t>pneumoniae</a:t>
            </a:r>
            <a:r>
              <a:rPr lang="en-GB" sz="1600" i="1" dirty="0">
                <a:solidFill>
                  <a:schemeClr val="bg1"/>
                </a:solidFill>
              </a:rPr>
              <a:t> </a:t>
            </a:r>
            <a:r>
              <a:rPr lang="en-GB" sz="1600" dirty="0" smtClean="0">
                <a:solidFill>
                  <a:schemeClr val="bg1"/>
                </a:solidFill>
              </a:rPr>
              <a:t>vaccinations (antibiotic cover if necessary)</a:t>
            </a:r>
            <a:endParaRPr lang="en-GB" sz="1600" dirty="0">
              <a:solidFill>
                <a:schemeClr val="bg1"/>
              </a:solidFill>
            </a:endParaRP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Diagnosis of an </a:t>
            </a:r>
            <a:r>
              <a:rPr lang="en-GB" sz="1600" b="1" i="1" dirty="0" smtClean="0">
                <a:solidFill>
                  <a:schemeClr val="bg1"/>
                </a:solidFill>
              </a:rPr>
              <a:t>acute, uncomplicated</a:t>
            </a:r>
            <a:r>
              <a:rPr lang="en-GB" sz="1600" dirty="0" smtClean="0">
                <a:solidFill>
                  <a:schemeClr val="bg1"/>
                </a:solidFill>
              </a:rPr>
              <a:t> VOE that requires admission to a hospital and treatment with parenteral opioid analgesics.</a:t>
            </a:r>
            <a:endParaRPr lang="en-GB" sz="1600" dirty="0">
              <a:solidFill>
                <a:schemeClr val="bg1"/>
              </a:solidFill>
            </a:endParaRP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Haemoglobin &gt;5g/dL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55424" y="2229654"/>
            <a:ext cx="6256287" cy="3308598"/>
          </a:xfrm>
          <a:prstGeom prst="rect">
            <a:avLst/>
          </a:prstGeom>
          <a:solidFill>
            <a:srgbClr val="C2CD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Primary exclusion criteria: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Pain related to the current VOE ongoing for &gt;48 hours prior to VOE presentation</a:t>
            </a:r>
            <a:endParaRPr lang="en-GB" sz="1600" u="sng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191B20"/>
                </a:solidFill>
              </a:rPr>
              <a:t>&gt;</a:t>
            </a:r>
            <a:r>
              <a:rPr lang="en-GB" sz="1600" dirty="0">
                <a:solidFill>
                  <a:srgbClr val="191B20"/>
                </a:solidFill>
              </a:rPr>
              <a:t>10 </a:t>
            </a:r>
            <a:r>
              <a:rPr lang="en-GB" sz="1600" dirty="0">
                <a:solidFill>
                  <a:schemeClr val="bg1"/>
                </a:solidFill>
              </a:rPr>
              <a:t>VOEs in 12 months prior to randomisation.</a:t>
            </a:r>
            <a:endParaRPr lang="en-GB" sz="1600" dirty="0">
              <a:solidFill>
                <a:srgbClr val="191B2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Known </a:t>
            </a:r>
            <a:r>
              <a:rPr lang="en-GB" sz="1600" dirty="0">
                <a:solidFill>
                  <a:schemeClr val="bg1"/>
                </a:solidFill>
              </a:rPr>
              <a:t>or suspected hereditary complement deficiency.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Presentation with a critical illness requiring ICU/critical care admission.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Evidence of, or suspicion of ACS.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Evidence or suspicion or severe systemic infection.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Temperature  &gt;38c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Transfusion or receipt of blood products within 3 months prior to VOE presentation.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79409" y="5881551"/>
            <a:ext cx="7924800" cy="646331"/>
          </a:xfrm>
          <a:prstGeom prst="rect">
            <a:avLst/>
          </a:prstGeom>
          <a:solidFill>
            <a:srgbClr val="C2CD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Principal Investigator: </a:t>
            </a:r>
            <a:r>
              <a:rPr lang="en-GB" sz="1200" dirty="0">
                <a:solidFill>
                  <a:schemeClr val="bg1"/>
                </a:solidFill>
              </a:rPr>
              <a:t>Dr </a:t>
            </a:r>
            <a:r>
              <a:rPr lang="en-GB" sz="1200" dirty="0" smtClean="0">
                <a:solidFill>
                  <a:schemeClr val="bg1"/>
                </a:solidFill>
              </a:rPr>
              <a:t> Steven Okoli</a:t>
            </a:r>
            <a:endParaRPr lang="en-GB" sz="1200" b="1" dirty="0">
              <a:solidFill>
                <a:schemeClr val="bg1"/>
              </a:solidFill>
            </a:endParaRPr>
          </a:p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Study </a:t>
            </a:r>
            <a:r>
              <a:rPr lang="en-GB" sz="1200" b="1" dirty="0">
                <a:solidFill>
                  <a:schemeClr val="bg1"/>
                </a:solidFill>
              </a:rPr>
              <a:t>Coordinator</a:t>
            </a:r>
            <a:r>
              <a:rPr lang="en-GB" sz="1200" b="1" dirty="0" smtClean="0">
                <a:solidFill>
                  <a:schemeClr val="bg1"/>
                </a:solidFill>
              </a:rPr>
              <a:t>:</a:t>
            </a:r>
            <a:r>
              <a:rPr lang="en-GB" sz="1200" dirty="0">
                <a:solidFill>
                  <a:schemeClr val="bg1"/>
                </a:solidFill>
              </a:rPr>
              <a:t> Teswaree Sewdin </a:t>
            </a:r>
            <a:r>
              <a:rPr lang="en-GB" sz="1200" dirty="0" smtClean="0">
                <a:solidFill>
                  <a:schemeClr val="bg1"/>
                </a:solidFill>
                <a:hlinkClick r:id="rId2"/>
              </a:rPr>
              <a:t>Teswaree.sewdin@nhs.net</a:t>
            </a:r>
            <a:endParaRPr lang="en-GB" sz="1200" dirty="0" smtClean="0">
              <a:solidFill>
                <a:schemeClr val="bg1"/>
              </a:solidFill>
            </a:endParaRPr>
          </a:p>
          <a:p>
            <a:pPr algn="ctr"/>
            <a:r>
              <a:rPr lang="en-GB" sz="1200" b="1" dirty="0">
                <a:solidFill>
                  <a:schemeClr val="bg1"/>
                </a:solidFill>
              </a:rPr>
              <a:t>Recruitment target</a:t>
            </a:r>
            <a:r>
              <a:rPr lang="en-GB" sz="1200" dirty="0">
                <a:solidFill>
                  <a:schemeClr val="bg1"/>
                </a:solidFill>
              </a:rPr>
              <a:t>:  </a:t>
            </a:r>
            <a:r>
              <a:rPr lang="en-GB" sz="1200" dirty="0" smtClean="0">
                <a:solidFill>
                  <a:schemeClr val="bg1"/>
                </a:solidFill>
              </a:rPr>
              <a:t> </a:t>
            </a:r>
            <a:r>
              <a:rPr lang="en-GB" sz="1200" b="1" dirty="0" smtClean="0">
                <a:solidFill>
                  <a:schemeClr val="bg1"/>
                </a:solidFill>
              </a:rPr>
              <a:t>Recruitment </a:t>
            </a:r>
            <a:r>
              <a:rPr lang="en-GB" sz="1200" b="1" dirty="0">
                <a:solidFill>
                  <a:schemeClr val="bg1"/>
                </a:solidFill>
              </a:rPr>
              <a:t>Closure Date</a:t>
            </a:r>
            <a:r>
              <a:rPr lang="en-GB" sz="1200" b="1" dirty="0" smtClean="0">
                <a:solidFill>
                  <a:schemeClr val="bg1"/>
                </a:solidFill>
              </a:rPr>
              <a:t>: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6" name="Smiley Face 5">
            <a:extLst>
              <a:ext uri="{FF2B5EF4-FFF2-40B4-BE49-F238E27FC236}">
                <a16:creationId xmlns:a16="http://schemas.microsoft.com/office/drawing/2014/main" id="{8FD7842F-5C17-3F01-B911-A9068D83C5CE}"/>
              </a:ext>
            </a:extLst>
          </p:cNvPr>
          <p:cNvSpPr/>
          <p:nvPr/>
        </p:nvSpPr>
        <p:spPr>
          <a:xfrm>
            <a:off x="10668763" y="1213239"/>
            <a:ext cx="536831" cy="547947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5-Point Star 10">
            <a:extLst>
              <a:ext uri="{FF2B5EF4-FFF2-40B4-BE49-F238E27FC236}">
                <a16:creationId xmlns:a16="http://schemas.microsoft.com/office/drawing/2014/main" id="{C71737F1-5DD6-9349-8D6A-D757C66D7467}"/>
              </a:ext>
            </a:extLst>
          </p:cNvPr>
          <p:cNvSpPr/>
          <p:nvPr/>
        </p:nvSpPr>
        <p:spPr>
          <a:xfrm rot="10800000" flipV="1">
            <a:off x="9729219" y="1154097"/>
            <a:ext cx="536830" cy="615429"/>
          </a:xfrm>
          <a:prstGeom prst="star5">
            <a:avLst>
              <a:gd name="adj" fmla="val 19627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1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3840" y="420624"/>
            <a:ext cx="11163300" cy="1197864"/>
          </a:xfrm>
          <a:solidFill>
            <a:srgbClr val="ECB0C5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000" b="1" u="sng" dirty="0">
                <a:solidFill>
                  <a:schemeClr val="bg1"/>
                </a:solidFill>
                <a:latin typeface="+mn-lt"/>
              </a:rPr>
              <a:t>RISE UP (AG348-C-020): </a:t>
            </a:r>
            <a:r>
              <a:rPr lang="en-GB" sz="1800" dirty="0">
                <a:solidFill>
                  <a:schemeClr val="bg1"/>
                </a:solidFill>
                <a:latin typeface="+mn-lt"/>
              </a:rPr>
              <a:t>A Phase 3, Double- Blind, Randomised, Placebo-Controlled Multi-Centre Study to evaluate the efficacy and safety of </a:t>
            </a:r>
            <a:r>
              <a:rPr lang="en-GB" sz="1800" b="1" i="1" dirty="0">
                <a:solidFill>
                  <a:schemeClr val="bg1"/>
                </a:solidFill>
                <a:latin typeface="+mn-lt"/>
              </a:rPr>
              <a:t>Mitapivat</a:t>
            </a:r>
            <a:r>
              <a:rPr lang="en-GB" sz="1800" dirty="0">
                <a:solidFill>
                  <a:schemeClr val="bg1"/>
                </a:solidFill>
                <a:latin typeface="+mn-lt"/>
              </a:rPr>
              <a:t> (</a:t>
            </a:r>
            <a:r>
              <a:rPr lang="en-GB" sz="1800" b="1" i="1" dirty="0">
                <a:solidFill>
                  <a:srgbClr val="000000"/>
                </a:solidFill>
                <a:latin typeface="+mn-lt"/>
              </a:rPr>
              <a:t>Pyruvate Kinase Activator) </a:t>
            </a:r>
            <a:r>
              <a:rPr lang="en-GB" sz="1800" dirty="0">
                <a:solidFill>
                  <a:schemeClr val="bg1"/>
                </a:solidFill>
                <a:latin typeface="+mn-lt"/>
              </a:rPr>
              <a:t>in Subjects with Sickle Cell Disease. </a:t>
            </a:r>
            <a:r>
              <a:rPr lang="en-GB" sz="1800" b="1" u="sng" dirty="0">
                <a:solidFill>
                  <a:schemeClr val="bg1"/>
                </a:solidFill>
                <a:latin typeface="+mn-lt"/>
              </a:rPr>
              <a:t/>
            </a:r>
            <a:br>
              <a:rPr lang="en-GB" sz="1800" b="1" u="sng" dirty="0">
                <a:solidFill>
                  <a:schemeClr val="bg1"/>
                </a:solidFill>
                <a:latin typeface="+mn-lt"/>
              </a:rPr>
            </a:br>
            <a:r>
              <a:rPr lang="en-GB" sz="1800" b="1" u="sng" dirty="0">
                <a:solidFill>
                  <a:schemeClr val="bg1"/>
                </a:solidFill>
                <a:latin typeface="+mn-lt"/>
              </a:rPr>
              <a:t/>
            </a:r>
            <a:br>
              <a:rPr lang="en-GB" sz="1800" b="1" u="sng" dirty="0">
                <a:solidFill>
                  <a:schemeClr val="bg1"/>
                </a:solidFill>
                <a:latin typeface="+mn-lt"/>
              </a:rPr>
            </a:br>
            <a:r>
              <a:rPr lang="en-GB" sz="1800" b="1" u="sng" dirty="0">
                <a:solidFill>
                  <a:schemeClr val="bg1"/>
                </a:solidFill>
                <a:latin typeface="+mn-lt"/>
              </a:rPr>
              <a:t>IMP: </a:t>
            </a:r>
            <a:r>
              <a:rPr lang="en-GB" sz="1800" dirty="0">
                <a:solidFill>
                  <a:srgbClr val="000000"/>
                </a:solidFill>
                <a:latin typeface="+mn-lt"/>
              </a:rPr>
              <a:t>tablet form for oral use </a:t>
            </a:r>
            <a:r>
              <a:rPr lang="en-GB" sz="1800" dirty="0" smtClean="0">
                <a:solidFill>
                  <a:srgbClr val="000000"/>
                </a:solidFill>
                <a:latin typeface="+mn-lt"/>
              </a:rPr>
              <a:t>– 100mg BD</a:t>
            </a:r>
            <a:endParaRPr lang="en-GB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" y="1945513"/>
            <a:ext cx="5160264" cy="2323713"/>
          </a:xfrm>
          <a:prstGeom prst="rect">
            <a:avLst/>
          </a:prstGeom>
          <a:solidFill>
            <a:srgbClr val="F5D3D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Main Inclusion Criteria: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Documented diagnosis of Sickle Cell Disease (HbSS, HbSC, </a:t>
            </a:r>
            <a:r>
              <a:rPr lang="en-GB" sz="1600" dirty="0" err="1">
                <a:solidFill>
                  <a:schemeClr val="bg1"/>
                </a:solidFill>
              </a:rPr>
              <a:t>HbS</a:t>
            </a:r>
            <a:r>
              <a:rPr lang="en-GB" sz="1600" dirty="0">
                <a:solidFill>
                  <a:schemeClr val="bg1"/>
                </a:solidFill>
              </a:rPr>
              <a:t>/</a:t>
            </a:r>
            <a:r>
              <a:rPr lang="el-GR" sz="1600" dirty="0">
                <a:solidFill>
                  <a:schemeClr val="bg1"/>
                </a:solidFill>
              </a:rPr>
              <a:t>β0-</a:t>
            </a:r>
            <a:r>
              <a:rPr lang="en-GB" sz="1600" dirty="0">
                <a:solidFill>
                  <a:schemeClr val="bg1"/>
                </a:solidFill>
              </a:rPr>
              <a:t>thalassemia, </a:t>
            </a:r>
            <a:r>
              <a:rPr lang="en-GB" sz="1600" dirty="0" err="1">
                <a:solidFill>
                  <a:schemeClr val="bg1"/>
                </a:solidFill>
              </a:rPr>
              <a:t>HbS</a:t>
            </a:r>
            <a:r>
              <a:rPr lang="en-GB" sz="1600" dirty="0">
                <a:solidFill>
                  <a:schemeClr val="bg1"/>
                </a:solidFill>
              </a:rPr>
              <a:t>/</a:t>
            </a:r>
            <a:r>
              <a:rPr lang="el-GR" sz="1600" dirty="0">
                <a:solidFill>
                  <a:schemeClr val="bg1"/>
                </a:solidFill>
              </a:rPr>
              <a:t>β+-</a:t>
            </a:r>
            <a:r>
              <a:rPr lang="en-GB" sz="1600" dirty="0">
                <a:solidFill>
                  <a:schemeClr val="bg1"/>
                </a:solidFill>
              </a:rPr>
              <a:t>thalassemia, or other sickle cell syndrome variants).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≥ 2 and ≤ 10 VOEs in 12 months prior to randomisation.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Haemoglobin ≥5.5 and ≤10.5 g/</a:t>
            </a:r>
            <a:r>
              <a:rPr lang="en-GB" sz="1600" dirty="0" err="1">
                <a:solidFill>
                  <a:schemeClr val="bg1"/>
                </a:solidFill>
              </a:rPr>
              <a:t>dL</a:t>
            </a:r>
            <a:r>
              <a:rPr lang="en-GB" sz="1600" dirty="0">
                <a:solidFill>
                  <a:schemeClr val="bg1"/>
                </a:solidFill>
              </a:rPr>
              <a:t>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If taking </a:t>
            </a:r>
            <a:r>
              <a:rPr lang="en-GB" sz="1600" dirty="0" smtClean="0">
                <a:solidFill>
                  <a:schemeClr val="bg1"/>
                </a:solidFill>
              </a:rPr>
              <a:t>HU, HU dose </a:t>
            </a:r>
            <a:r>
              <a:rPr lang="en-GB" sz="1600" dirty="0">
                <a:solidFill>
                  <a:schemeClr val="bg1"/>
                </a:solidFill>
              </a:rPr>
              <a:t>must be stable for at least 90 days prior to randomization.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77484" y="1945513"/>
            <a:ext cx="5629656" cy="3339376"/>
          </a:xfrm>
          <a:prstGeom prst="rect">
            <a:avLst/>
          </a:prstGeom>
          <a:solidFill>
            <a:srgbClr val="F5D3DF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Main Exclusion Criteria: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Participating or plan to participate in a chronic transfusion program </a:t>
            </a:r>
            <a:r>
              <a:rPr lang="en-GB" sz="1400" u="sng" dirty="0">
                <a:solidFill>
                  <a:schemeClr val="bg1"/>
                </a:solidFill>
              </a:rPr>
              <a:t>(Episodic transfusion is allowed in response to worsened </a:t>
            </a:r>
            <a:r>
              <a:rPr lang="en-GB" sz="1400" u="sng" dirty="0" err="1">
                <a:solidFill>
                  <a:schemeClr val="bg1"/>
                </a:solidFill>
              </a:rPr>
              <a:t>anemia</a:t>
            </a:r>
            <a:r>
              <a:rPr lang="en-GB" sz="1400" u="sng" dirty="0">
                <a:solidFill>
                  <a:schemeClr val="bg1"/>
                </a:solidFill>
              </a:rPr>
              <a:t> and/or </a:t>
            </a:r>
            <a:r>
              <a:rPr lang="en-GB" sz="1400" u="sng" dirty="0" err="1">
                <a:solidFill>
                  <a:schemeClr val="bg1"/>
                </a:solidFill>
              </a:rPr>
              <a:t>VOEv</a:t>
            </a:r>
            <a:r>
              <a:rPr lang="en-GB" sz="1400" u="sng" dirty="0">
                <a:solidFill>
                  <a:schemeClr val="bg1"/>
                </a:solidFill>
              </a:rPr>
              <a:t> is permitted on trial).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Hospitalized for a VOE within 14 days prior to screening.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Currently receiving treatment with a disease-modifying therapy for SCD (e.g. </a:t>
            </a:r>
            <a:r>
              <a:rPr lang="en-GB" sz="1400" dirty="0" err="1">
                <a:solidFill>
                  <a:schemeClr val="bg1"/>
                </a:solidFill>
              </a:rPr>
              <a:t>voxelotor</a:t>
            </a:r>
            <a:r>
              <a:rPr lang="en-GB" sz="1400" dirty="0">
                <a:solidFill>
                  <a:schemeClr val="bg1"/>
                </a:solidFill>
              </a:rPr>
              <a:t>, </a:t>
            </a:r>
            <a:r>
              <a:rPr lang="en-GB" sz="1400" dirty="0" err="1">
                <a:solidFill>
                  <a:schemeClr val="bg1"/>
                </a:solidFill>
              </a:rPr>
              <a:t>crizanlizumab</a:t>
            </a:r>
            <a:r>
              <a:rPr lang="en-GB" sz="1400" dirty="0">
                <a:solidFill>
                  <a:schemeClr val="bg1"/>
                </a:solidFill>
              </a:rPr>
              <a:t>, L-glutamine). The last dose of such therapies must have been administered at least 90 days before randomization.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Severe hepatic and renal dysfunction.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bg1"/>
                </a:solidFill>
              </a:rPr>
              <a:t>Nonfasting</a:t>
            </a:r>
            <a:r>
              <a:rPr lang="en-GB" sz="1400" dirty="0">
                <a:solidFill>
                  <a:schemeClr val="bg1"/>
                </a:solidFill>
              </a:rPr>
              <a:t> triglycerides &gt;440 mg/</a:t>
            </a:r>
            <a:r>
              <a:rPr lang="en-GB" sz="1400" dirty="0" err="1">
                <a:solidFill>
                  <a:schemeClr val="bg1"/>
                </a:solidFill>
              </a:rPr>
              <a:t>dL</a:t>
            </a:r>
            <a:r>
              <a:rPr lang="en-GB" sz="1400" dirty="0">
                <a:solidFill>
                  <a:schemeClr val="bg1"/>
                </a:solidFill>
              </a:rPr>
              <a:t> (5 </a:t>
            </a:r>
            <a:r>
              <a:rPr lang="en-GB" sz="1400" dirty="0" err="1">
                <a:solidFill>
                  <a:schemeClr val="bg1"/>
                </a:solidFill>
              </a:rPr>
              <a:t>mmol</a:t>
            </a:r>
            <a:r>
              <a:rPr lang="en-GB" sz="1400" dirty="0">
                <a:solidFill>
                  <a:schemeClr val="bg1"/>
                </a:solidFill>
              </a:rPr>
              <a:t>/L).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</a:rPr>
              <a:t>Major surgery (including splenectomy) ≤16 weeks before informed consent.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840" y="4488644"/>
            <a:ext cx="5160264" cy="1815882"/>
          </a:xfrm>
          <a:prstGeom prst="rect">
            <a:avLst/>
          </a:prstGeom>
          <a:solidFill>
            <a:srgbClr val="F5D3D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Mitapivat Vs Placebo for 52 week double blind period, with a 2:1 ratio. </a:t>
            </a:r>
            <a:br>
              <a:rPr lang="en-GB" sz="1600" b="1" dirty="0">
                <a:solidFill>
                  <a:schemeClr val="bg1"/>
                </a:solidFill>
              </a:rPr>
            </a:br>
            <a:r>
              <a:rPr lang="en-GB" sz="1600" b="1" dirty="0">
                <a:solidFill>
                  <a:schemeClr val="bg1"/>
                </a:solidFill>
              </a:rPr>
              <a:t/>
            </a:r>
            <a:br>
              <a:rPr lang="en-GB" sz="1600" b="1" dirty="0">
                <a:solidFill>
                  <a:schemeClr val="bg1"/>
                </a:solidFill>
              </a:rPr>
            </a:br>
            <a:r>
              <a:rPr lang="en-GB" sz="1600" dirty="0">
                <a:solidFill>
                  <a:schemeClr val="bg1"/>
                </a:solidFill>
              </a:rPr>
              <a:t>For every 2 people randomised to Mitapivat, 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1 person will be randomised to placebo.</a:t>
            </a:r>
          </a:p>
          <a:p>
            <a:pPr algn="ctr"/>
            <a:endParaRPr lang="en-GB" sz="1600" b="1" dirty="0">
              <a:solidFill>
                <a:schemeClr val="bg1"/>
              </a:solidFill>
            </a:endParaRPr>
          </a:p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*Dose 100mg BD*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25490" y="5611914"/>
            <a:ext cx="5581650" cy="738664"/>
          </a:xfrm>
          <a:prstGeom prst="rect">
            <a:avLst/>
          </a:prstGeom>
          <a:solidFill>
            <a:srgbClr val="F5D3D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Principal Investigator: </a:t>
            </a:r>
            <a:r>
              <a:rPr lang="en-GB" sz="1400" dirty="0">
                <a:solidFill>
                  <a:schemeClr val="bg1"/>
                </a:solidFill>
              </a:rPr>
              <a:t>Dr Mark Layton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Study Coordinator: </a:t>
            </a:r>
            <a:r>
              <a:rPr lang="en-GB" sz="1400" dirty="0">
                <a:solidFill>
                  <a:schemeClr val="bg1"/>
                </a:solidFill>
              </a:rPr>
              <a:t>Teswaree Sewdin </a:t>
            </a:r>
            <a:r>
              <a:rPr lang="en-GB" sz="1400" dirty="0" smtClean="0">
                <a:solidFill>
                  <a:schemeClr val="bg1"/>
                </a:solidFill>
                <a:hlinkClick r:id="rId2"/>
              </a:rPr>
              <a:t>Teswaree.sewdin@nhs.net</a:t>
            </a:r>
            <a:r>
              <a:rPr lang="en-GB" sz="1400" dirty="0">
                <a:solidFill>
                  <a:schemeClr val="bg1"/>
                </a:solidFill>
              </a:rPr>
              <a:t>	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Recruitment target</a:t>
            </a:r>
            <a:r>
              <a:rPr lang="en-GB" sz="1400" dirty="0">
                <a:solidFill>
                  <a:schemeClr val="bg1"/>
                </a:solidFill>
              </a:rPr>
              <a:t>: 2    </a:t>
            </a:r>
            <a:r>
              <a:rPr lang="en-GB" sz="1400" b="1" dirty="0">
                <a:solidFill>
                  <a:schemeClr val="bg1"/>
                </a:solidFill>
              </a:rPr>
              <a:t>Recruitment Closure Date: </a:t>
            </a:r>
            <a:r>
              <a:rPr lang="en-GB" sz="1400" dirty="0">
                <a:solidFill>
                  <a:schemeClr val="bg1"/>
                </a:solidFill>
              </a:rPr>
              <a:t>TBC</a:t>
            </a:r>
          </a:p>
        </p:txBody>
      </p:sp>
      <p:sp>
        <p:nvSpPr>
          <p:cNvPr id="11" name="Smiley Face 10">
            <a:extLst>
              <a:ext uri="{FF2B5EF4-FFF2-40B4-BE49-F238E27FC236}">
                <a16:creationId xmlns:a16="http://schemas.microsoft.com/office/drawing/2014/main" id="{EA2C73E8-856D-6543-81A5-7BC9718FC4F9}"/>
              </a:ext>
            </a:extLst>
          </p:cNvPr>
          <p:cNvSpPr/>
          <p:nvPr/>
        </p:nvSpPr>
        <p:spPr>
          <a:xfrm>
            <a:off x="10174233" y="890026"/>
            <a:ext cx="536831" cy="547947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5-Point Star 10">
            <a:extLst>
              <a:ext uri="{FF2B5EF4-FFF2-40B4-BE49-F238E27FC236}">
                <a16:creationId xmlns:a16="http://schemas.microsoft.com/office/drawing/2014/main" id="{C71737F1-5DD6-9349-8D6A-D757C66D7467}"/>
              </a:ext>
            </a:extLst>
          </p:cNvPr>
          <p:cNvSpPr/>
          <p:nvPr/>
        </p:nvSpPr>
        <p:spPr>
          <a:xfrm rot="10800000" flipV="1">
            <a:off x="9478157" y="788803"/>
            <a:ext cx="536830" cy="615429"/>
          </a:xfrm>
          <a:prstGeom prst="star5">
            <a:avLst>
              <a:gd name="adj" fmla="val 19627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9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70" y="431532"/>
            <a:ext cx="11461660" cy="1190063"/>
          </a:xfrm>
          <a:solidFill>
            <a:srgbClr val="A8B1F2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000" b="1" u="sng" dirty="0">
                <a:solidFill>
                  <a:schemeClr val="bg1"/>
                </a:solidFill>
                <a:latin typeface="+mn-lt"/>
              </a:rPr>
              <a:t>4202-HEM-201 </a:t>
            </a:r>
            <a:r>
              <a:rPr lang="en-GB" sz="2000" b="1" u="sng" dirty="0" smtClean="0">
                <a:solidFill>
                  <a:schemeClr val="bg1"/>
                </a:solidFill>
                <a:latin typeface="+mn-lt"/>
              </a:rPr>
              <a:t>(PURPOSE): </a:t>
            </a:r>
            <a:r>
              <a:rPr lang="en-GB" sz="1800" dirty="0">
                <a:solidFill>
                  <a:schemeClr val="bg1"/>
                </a:solidFill>
                <a:effectLst/>
                <a:latin typeface="+mn-lt"/>
              </a:rPr>
              <a:t>A Phase 2 Open-Label Study to Evaluate Safety and Clinical Activity of </a:t>
            </a:r>
            <a:r>
              <a:rPr lang="en-GB" sz="1800" b="1" i="1" dirty="0">
                <a:solidFill>
                  <a:schemeClr val="bg1"/>
                </a:solidFill>
                <a:latin typeface="+mn-lt"/>
              </a:rPr>
              <a:t>Etavopivat (FT- 4202 – a Pyruvate Kinase Activator) </a:t>
            </a:r>
            <a:r>
              <a:rPr lang="en-GB" sz="1800" dirty="0">
                <a:solidFill>
                  <a:schemeClr val="bg1"/>
                </a:solidFill>
                <a:effectLst/>
                <a:latin typeface="+mn-lt"/>
              </a:rPr>
              <a:t>in Patients with Thalassemia or Sickle Cell Disease. </a:t>
            </a:r>
            <a:r>
              <a:rPr lang="en-GB" sz="1800" dirty="0">
                <a:solidFill>
                  <a:schemeClr val="bg1"/>
                </a:solidFill>
                <a:latin typeface="+mn-lt"/>
              </a:rPr>
              <a:t/>
            </a:r>
            <a:br>
              <a:rPr lang="en-GB" sz="1800" dirty="0">
                <a:solidFill>
                  <a:schemeClr val="bg1"/>
                </a:solidFill>
                <a:latin typeface="+mn-lt"/>
              </a:rPr>
            </a:br>
            <a:r>
              <a:rPr lang="en-GB" sz="1800" dirty="0">
                <a:solidFill>
                  <a:schemeClr val="bg1"/>
                </a:solidFill>
                <a:latin typeface="+mn-lt"/>
              </a:rPr>
              <a:t/>
            </a:r>
            <a:br>
              <a:rPr lang="en-GB" sz="1800" dirty="0">
                <a:solidFill>
                  <a:schemeClr val="bg1"/>
                </a:solidFill>
                <a:latin typeface="+mn-lt"/>
              </a:rPr>
            </a:br>
            <a:r>
              <a:rPr lang="en-GB" sz="1800" b="1" u="sng" dirty="0">
                <a:solidFill>
                  <a:srgbClr val="000000"/>
                </a:solidFill>
                <a:latin typeface="+mn-lt"/>
              </a:rPr>
              <a:t>IMP: </a:t>
            </a:r>
            <a:r>
              <a:rPr lang="en-GB" sz="1800" dirty="0">
                <a:solidFill>
                  <a:srgbClr val="000000"/>
                </a:solidFill>
                <a:latin typeface="+mn-lt"/>
              </a:rPr>
              <a:t>tablet form for oral use - one tablet daily, for a 48 week treatment period. </a:t>
            </a:r>
            <a:endParaRPr lang="en-GB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170" y="3040926"/>
            <a:ext cx="5537508" cy="3385542"/>
          </a:xfrm>
          <a:prstGeom prst="rect">
            <a:avLst/>
          </a:prstGeom>
          <a:solidFill>
            <a:srgbClr val="D2ABE7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bg1"/>
                </a:solidFill>
              </a:rPr>
              <a:t>Cohort Specific Inclusion Criteria: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Chronically RBC transfused for primary stroke prevention or due to previous stroke. </a:t>
            </a:r>
            <a:r>
              <a:rPr lang="en-GB" sz="1600" u="sng" dirty="0">
                <a:solidFill>
                  <a:schemeClr val="bg1"/>
                </a:solidFill>
                <a:effectLst/>
              </a:rPr>
              <a:t>Chronic RBC transfusion is defined as: ≥ 6 RBC units in the previous 24 weeks before the first dose of study treatment and no transfusion-free period for &gt; 35 days during that period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At least 24 months of chronic monthly RBC transfusions for primary stroke prevention or treatment of primary stroke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On iron chelation therapy for &gt; 3 months prior to enrolment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Documented adequate monthly transfusions with average HbS ≤ 45 for the previous 12 weeks of RBC transfusions before the first dose of study treatment.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89322" y="3040926"/>
            <a:ext cx="5537508" cy="3385542"/>
          </a:xfrm>
          <a:prstGeom prst="rect">
            <a:avLst/>
          </a:prstGeom>
          <a:solidFill>
            <a:srgbClr val="D2ABE7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bg1"/>
                </a:solidFill>
              </a:rPr>
              <a:t>Cohort Specific Exclusion Criteria:</a:t>
            </a:r>
            <a:endParaRPr lang="en-GB" dirty="0">
              <a:latin typeface="TimesNewRoman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History of severe brain vasculopathy by magnetic resonance angiography (MRA) showing Moya Moya disease.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Undergone an exchange RBC transfusion (manual or erythrocytopheresis) within the previous 3 months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New auto -or allo</a:t>
            </a:r>
            <a:r>
              <a:rPr lang="en-GB" sz="1600" dirty="0">
                <a:solidFill>
                  <a:schemeClr val="bg1"/>
                </a:solidFill>
              </a:rPr>
              <a:t>a</a:t>
            </a:r>
            <a:r>
              <a:rPr lang="en-GB" sz="1600" dirty="0">
                <a:solidFill>
                  <a:schemeClr val="bg1"/>
                </a:solidFill>
                <a:effectLst/>
              </a:rPr>
              <a:t>ntibody affecting the ability to phenotypically match donor RBCs at the start of study treatment (Day 1).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Current use of other therapeutic agents for SCD (hydroxycarbamide, voxelotor, crizanlizumab) within 30 days of starting study treatment and until the end of the study treatment period 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9062" y="1889811"/>
            <a:ext cx="10215414" cy="830997"/>
          </a:xfrm>
          <a:prstGeom prst="rect">
            <a:avLst/>
          </a:prstGeom>
          <a:solidFill>
            <a:srgbClr val="D2ABE7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Cohort A: </a:t>
            </a:r>
            <a:r>
              <a:rPr lang="en-GB" sz="2400" dirty="0">
                <a:solidFill>
                  <a:schemeClr val="bg1"/>
                </a:solidFill>
              </a:rPr>
              <a:t>Patients with SCD on chronic RBC transfusion therapy to prevent stroke or recurrence of stroke. </a:t>
            </a:r>
          </a:p>
        </p:txBody>
      </p:sp>
      <p:sp>
        <p:nvSpPr>
          <p:cNvPr id="9" name="Smiley Face 8">
            <a:extLst>
              <a:ext uri="{FF2B5EF4-FFF2-40B4-BE49-F238E27FC236}">
                <a16:creationId xmlns:a16="http://schemas.microsoft.com/office/drawing/2014/main" id="{8FD7842F-5C17-3F01-B911-A9068D83C5CE}"/>
              </a:ext>
            </a:extLst>
          </p:cNvPr>
          <p:cNvSpPr/>
          <p:nvPr/>
        </p:nvSpPr>
        <p:spPr>
          <a:xfrm>
            <a:off x="10954476" y="906172"/>
            <a:ext cx="536831" cy="547947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377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561" y="320040"/>
            <a:ext cx="11247120" cy="1472901"/>
          </a:xfrm>
          <a:solidFill>
            <a:srgbClr val="6ED09A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000" b="1" u="sng" dirty="0">
                <a:solidFill>
                  <a:schemeClr val="bg1"/>
                </a:solidFill>
                <a:latin typeface="+mn-lt"/>
              </a:rPr>
              <a:t>BO42451 (</a:t>
            </a:r>
            <a:r>
              <a:rPr lang="en-GB" sz="2000" b="1" u="sng" dirty="0" smtClean="0">
                <a:solidFill>
                  <a:schemeClr val="bg1"/>
                </a:solidFill>
                <a:latin typeface="+mn-lt"/>
              </a:rPr>
              <a:t>Crosswalk-C): </a:t>
            </a:r>
            <a:r>
              <a:rPr lang="en-GB" sz="2000" dirty="0">
                <a:solidFill>
                  <a:srgbClr val="000000"/>
                </a:solidFill>
                <a:latin typeface="+mn-lt"/>
              </a:rPr>
              <a:t>A </a:t>
            </a:r>
            <a:r>
              <a:rPr lang="en" sz="1800" dirty="0">
                <a:solidFill>
                  <a:schemeClr val="bg1"/>
                </a:solidFill>
                <a:latin typeface="+mn-lt"/>
              </a:rPr>
              <a:t>randomized double-blind phase IIA study evaluating the efficacy, safety, pharmacokinetics, and pharmacodynamics of </a:t>
            </a:r>
            <a:r>
              <a:rPr lang="en" sz="1800" b="1" i="1" dirty="0">
                <a:solidFill>
                  <a:schemeClr val="bg1"/>
                </a:solidFill>
                <a:latin typeface="+mn-lt"/>
              </a:rPr>
              <a:t>Crovalimab (anti-C5  monoclonal antibody) </a:t>
            </a:r>
            <a:r>
              <a:rPr lang="en" sz="1800" dirty="0">
                <a:solidFill>
                  <a:schemeClr val="bg1"/>
                </a:solidFill>
                <a:latin typeface="+mn-lt"/>
              </a:rPr>
              <a:t>as adjunct treatment in prevention of vaso-occlusive episodes (VOE) in sickle cell disease.</a:t>
            </a:r>
            <a:br>
              <a:rPr lang="en" sz="1800" dirty="0">
                <a:solidFill>
                  <a:schemeClr val="bg1"/>
                </a:solidFill>
                <a:latin typeface="+mn-lt"/>
              </a:rPr>
            </a:br>
            <a:r>
              <a:rPr lang="en" sz="1600" dirty="0">
                <a:solidFill>
                  <a:schemeClr val="bg1"/>
                </a:solidFill>
                <a:latin typeface="+mn-lt"/>
              </a:rPr>
              <a:t/>
            </a:r>
            <a:br>
              <a:rPr lang="en" sz="1600" dirty="0">
                <a:solidFill>
                  <a:schemeClr val="bg1"/>
                </a:solidFill>
                <a:latin typeface="+mn-lt"/>
              </a:rPr>
            </a:br>
            <a:r>
              <a:rPr lang="en" sz="1800" b="1" u="sng" dirty="0">
                <a:solidFill>
                  <a:schemeClr val="bg1"/>
                </a:solidFill>
                <a:latin typeface="+mn-lt"/>
              </a:rPr>
              <a:t>IMP: </a:t>
            </a:r>
            <a:r>
              <a:rPr lang="en" sz="1800" dirty="0">
                <a:solidFill>
                  <a:schemeClr val="bg1"/>
                </a:solidFill>
                <a:latin typeface="+mn-lt"/>
              </a:rPr>
              <a:t>Intravenous and subcutaneous doses.</a:t>
            </a:r>
            <a:endParaRPr lang="en-GB" sz="1800" b="1" u="sng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560" y="2026025"/>
            <a:ext cx="5133192" cy="3293209"/>
          </a:xfrm>
          <a:prstGeom prst="rect">
            <a:avLst/>
          </a:prstGeom>
          <a:solidFill>
            <a:srgbClr val="B3E7D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Primary inclusion criteria: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Age 12 to 55 years.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Confirmed Sickle Cell Disease diagnosis (HbSS or HbSβ0) 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≥ </a:t>
            </a:r>
            <a:r>
              <a:rPr lang="en-GB" sz="1600" dirty="0">
                <a:solidFill>
                  <a:schemeClr val="bg1"/>
                </a:solidFill>
              </a:rPr>
              <a:t>2 and </a:t>
            </a:r>
            <a:r>
              <a:rPr lang="en-GB" sz="1600" dirty="0">
                <a:solidFill>
                  <a:schemeClr val="bg1"/>
                </a:solidFill>
                <a:effectLst/>
              </a:rPr>
              <a:t>≤ </a:t>
            </a:r>
            <a:r>
              <a:rPr lang="en-GB" sz="1600" dirty="0">
                <a:solidFill>
                  <a:schemeClr val="bg1"/>
                </a:solidFill>
              </a:rPr>
              <a:t>10 VOEs in 12 months prior to randomisation.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Up to date </a:t>
            </a:r>
            <a:r>
              <a:rPr lang="en-GB" sz="1600" i="1" dirty="0">
                <a:solidFill>
                  <a:schemeClr val="bg1"/>
                </a:solidFill>
              </a:rPr>
              <a:t>Neisseria meningitidis, Hib. influenzae type B</a:t>
            </a:r>
            <a:r>
              <a:rPr lang="en-GB" sz="1600" dirty="0">
                <a:solidFill>
                  <a:schemeClr val="bg1"/>
                </a:solidFill>
              </a:rPr>
              <a:t>, and </a:t>
            </a:r>
            <a:r>
              <a:rPr lang="en-GB" sz="1600" i="1" dirty="0">
                <a:solidFill>
                  <a:schemeClr val="bg1"/>
                </a:solidFill>
              </a:rPr>
              <a:t>Streptococcus pneumoniae </a:t>
            </a:r>
            <a:r>
              <a:rPr lang="en-GB" sz="1600" dirty="0">
                <a:solidFill>
                  <a:schemeClr val="bg1"/>
                </a:solidFill>
              </a:rPr>
              <a:t>vaccinations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Adequate hepatic and renal function 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Stable doses of hydroxyurea, L-glutamine, crizanlizumab, for 30 days prior to baseline.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Stable dose of erythropoietin for at least 3 months before enrolment. 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45480" y="2026025"/>
            <a:ext cx="5765201" cy="2723823"/>
          </a:xfrm>
          <a:prstGeom prst="rect">
            <a:avLst/>
          </a:prstGeom>
          <a:solidFill>
            <a:srgbClr val="B3E7D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Primary exclusion criteria: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Participating or plan to participate in a chronic transfusion program </a:t>
            </a:r>
            <a:r>
              <a:rPr lang="en-GB" sz="1600" u="sng" dirty="0">
                <a:solidFill>
                  <a:schemeClr val="bg1"/>
                </a:solidFill>
              </a:rPr>
              <a:t>(Episodic simple transfusion is allowed on study).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191B20"/>
                </a:solidFill>
              </a:rPr>
              <a:t>&lt; 2 or &gt;10 </a:t>
            </a:r>
            <a:r>
              <a:rPr lang="en-GB" sz="1600" dirty="0">
                <a:solidFill>
                  <a:schemeClr val="bg1"/>
                </a:solidFill>
              </a:rPr>
              <a:t>VOEs in 12 months prior to randomisation.</a:t>
            </a:r>
            <a:endParaRPr lang="en-GB" sz="1600" dirty="0">
              <a:solidFill>
                <a:srgbClr val="191B2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Haemoglobin &lt; 6 g/dL.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History of hematopoietic stem cell transplantation, </a:t>
            </a:r>
            <a:endParaRPr lang="en" sz="16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Known or suspected hereditary complement deficiency.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History of N. meningitidis infection within the prior 6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5480" y="4982932"/>
            <a:ext cx="5765201" cy="1569660"/>
          </a:xfrm>
          <a:prstGeom prst="rect">
            <a:avLst/>
          </a:prstGeom>
          <a:solidFill>
            <a:srgbClr val="B3E7D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Crovalimab Vs Placebo for 48 week double blind period:</a:t>
            </a:r>
          </a:p>
          <a:p>
            <a:endParaRPr lang="en-GB" sz="1600" b="1" dirty="0">
              <a:solidFill>
                <a:schemeClr val="bg1"/>
              </a:solidFill>
            </a:endParaRPr>
          </a:p>
          <a:p>
            <a:r>
              <a:rPr lang="en-GB" sz="1600" b="1" dirty="0">
                <a:solidFill>
                  <a:schemeClr val="bg1"/>
                </a:solidFill>
              </a:rPr>
              <a:t>Loading phase: </a:t>
            </a:r>
            <a:r>
              <a:rPr lang="en-GB" sz="1600" dirty="0">
                <a:solidFill>
                  <a:schemeClr val="bg1"/>
                </a:solidFill>
              </a:rPr>
              <a:t>IV dose on Day 1, followed by a weekly subcutaneous injection for the first five weeks. </a:t>
            </a:r>
          </a:p>
          <a:p>
            <a:r>
              <a:rPr lang="en-GB" sz="1600" b="1" dirty="0">
                <a:solidFill>
                  <a:schemeClr val="bg1"/>
                </a:solidFill>
              </a:rPr>
              <a:t>Follow up phase: </a:t>
            </a:r>
            <a:r>
              <a:rPr lang="en-GB" sz="1600" dirty="0">
                <a:solidFill>
                  <a:schemeClr val="bg1"/>
                </a:solidFill>
              </a:rPr>
              <a:t>Maintenance subcutaneous injections, once every four weeks for the remaining double blind period. 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3560" y="5552318"/>
            <a:ext cx="5133191" cy="738664"/>
          </a:xfrm>
          <a:prstGeom prst="rect">
            <a:avLst/>
          </a:prstGeom>
          <a:solidFill>
            <a:srgbClr val="B3E7D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Principal Investigator: </a:t>
            </a:r>
            <a:r>
              <a:rPr lang="en-GB" sz="1400" dirty="0">
                <a:solidFill>
                  <a:schemeClr val="bg1"/>
                </a:solidFill>
              </a:rPr>
              <a:t>Dr Steven Okoli</a:t>
            </a:r>
            <a:endParaRPr lang="en-GB" sz="1400" b="1" dirty="0">
              <a:solidFill>
                <a:schemeClr val="bg1"/>
              </a:solidFill>
            </a:endParaRP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Study Coordinator: </a:t>
            </a:r>
            <a:r>
              <a:rPr lang="en-GB" sz="1400" dirty="0" smtClean="0">
                <a:solidFill>
                  <a:schemeClr val="bg1"/>
                </a:solidFill>
              </a:rPr>
              <a:t>Teswaree Sewdin </a:t>
            </a:r>
            <a:r>
              <a:rPr lang="en-GB" sz="1400" dirty="0" smtClean="0">
                <a:solidFill>
                  <a:schemeClr val="bg1"/>
                </a:solidFill>
                <a:hlinkClick r:id="rId2"/>
              </a:rPr>
              <a:t>Teswaree.sewdin@nhs.net</a:t>
            </a:r>
            <a:r>
              <a:rPr lang="en-GB" sz="1400" dirty="0" smtClean="0">
                <a:solidFill>
                  <a:schemeClr val="bg1"/>
                </a:solidFill>
              </a:rPr>
              <a:t>	</a:t>
            </a:r>
            <a:r>
              <a:rPr lang="en-GB" sz="1400" b="1" dirty="0" smtClean="0">
                <a:solidFill>
                  <a:schemeClr val="bg1"/>
                </a:solidFill>
              </a:rPr>
              <a:t>Recruitment </a:t>
            </a:r>
            <a:r>
              <a:rPr lang="en-GB" sz="1400" b="1" dirty="0">
                <a:solidFill>
                  <a:schemeClr val="bg1"/>
                </a:solidFill>
              </a:rPr>
              <a:t>target</a:t>
            </a:r>
            <a:r>
              <a:rPr lang="en-GB" sz="1400" dirty="0">
                <a:solidFill>
                  <a:schemeClr val="bg1"/>
                </a:solidFill>
              </a:rPr>
              <a:t>: </a:t>
            </a:r>
            <a:r>
              <a:rPr lang="en-GB" sz="1400" dirty="0" smtClean="0">
                <a:solidFill>
                  <a:schemeClr val="bg1"/>
                </a:solidFill>
              </a:rPr>
              <a:t>1 </a:t>
            </a:r>
            <a:r>
              <a:rPr lang="en-GB" sz="1400" b="1" dirty="0">
                <a:solidFill>
                  <a:schemeClr val="bg1"/>
                </a:solidFill>
              </a:rPr>
              <a:t>Recruitment Closure Date: </a:t>
            </a:r>
            <a:r>
              <a:rPr lang="en-GB" sz="1400" dirty="0" smtClean="0">
                <a:solidFill>
                  <a:schemeClr val="bg1"/>
                </a:solidFill>
              </a:rPr>
              <a:t>April 2024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24C81850-A1CF-7A43-9D61-B7FAD23931B0}"/>
              </a:ext>
            </a:extLst>
          </p:cNvPr>
          <p:cNvSpPr/>
          <p:nvPr/>
        </p:nvSpPr>
        <p:spPr>
          <a:xfrm>
            <a:off x="9735333" y="1056490"/>
            <a:ext cx="986972" cy="590566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896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66570"/>
            <a:ext cx="11109959" cy="1248107"/>
          </a:xfrm>
          <a:solidFill>
            <a:srgbClr val="FB7578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000" b="1" u="sng" dirty="0">
                <a:solidFill>
                  <a:srgbClr val="000000"/>
                </a:solidFill>
                <a:latin typeface="+mn-lt"/>
              </a:rPr>
              <a:t>4202 – HEM – 301 </a:t>
            </a:r>
            <a:r>
              <a:rPr lang="en-GB" sz="2000" b="1" u="sng" dirty="0" smtClean="0">
                <a:solidFill>
                  <a:srgbClr val="000000"/>
                </a:solidFill>
                <a:latin typeface="+mn-lt"/>
              </a:rPr>
              <a:t>(PRAISE): </a:t>
            </a:r>
            <a:r>
              <a:rPr lang="en-GB" sz="1800" dirty="0">
                <a:solidFill>
                  <a:srgbClr val="000000"/>
                </a:solidFill>
                <a:latin typeface="+mn-lt"/>
              </a:rPr>
              <a:t>An Adaptive, Randomized, Placebo-controlled, Double-blind, Multi-centre study of </a:t>
            </a:r>
            <a:r>
              <a:rPr lang="en-GB" sz="1800" b="1" i="1" dirty="0">
                <a:solidFill>
                  <a:srgbClr val="000000"/>
                </a:solidFill>
                <a:latin typeface="+mn-lt"/>
              </a:rPr>
              <a:t>Etavopivat (FT- 4202 – a Pyruvate Kinase Activator) </a:t>
            </a:r>
            <a:r>
              <a:rPr lang="en-GB" sz="1800" dirty="0">
                <a:solidFill>
                  <a:srgbClr val="000000"/>
                </a:solidFill>
                <a:latin typeface="+mn-lt"/>
              </a:rPr>
              <a:t>in Patients with Sickle Cell Disease.</a:t>
            </a:r>
            <a:br>
              <a:rPr lang="en-GB" sz="1800" dirty="0">
                <a:solidFill>
                  <a:srgbClr val="000000"/>
                </a:solidFill>
                <a:latin typeface="+mn-lt"/>
              </a:rPr>
            </a:br>
            <a:r>
              <a:rPr lang="en-GB" sz="1800" dirty="0">
                <a:solidFill>
                  <a:srgbClr val="000000"/>
                </a:solidFill>
                <a:latin typeface="+mn-lt"/>
              </a:rPr>
              <a:t/>
            </a:r>
            <a:br>
              <a:rPr lang="en-GB" sz="1800" dirty="0">
                <a:solidFill>
                  <a:srgbClr val="000000"/>
                </a:solidFill>
                <a:latin typeface="+mn-lt"/>
              </a:rPr>
            </a:br>
            <a:r>
              <a:rPr lang="en-GB" sz="1800" b="1" u="sng" dirty="0">
                <a:solidFill>
                  <a:srgbClr val="000000"/>
                </a:solidFill>
                <a:latin typeface="+mn-lt"/>
              </a:rPr>
              <a:t>IMP: </a:t>
            </a:r>
            <a:r>
              <a:rPr lang="en-GB" sz="1800" dirty="0">
                <a:solidFill>
                  <a:srgbClr val="000000"/>
                </a:solidFill>
                <a:latin typeface="+mn-lt"/>
              </a:rPr>
              <a:t>tablet form for oral use - one tablet daily.</a:t>
            </a:r>
            <a:endParaRPr lang="en-GB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" y="1749510"/>
            <a:ext cx="4983480" cy="3254737"/>
          </a:xfrm>
          <a:prstGeom prst="rect">
            <a:avLst/>
          </a:prstGeom>
          <a:solidFill>
            <a:srgbClr val="F3C3D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b="1" dirty="0">
                <a:solidFill>
                  <a:schemeClr val="bg1"/>
                </a:solidFill>
              </a:rPr>
              <a:t>Primary inclusion criteria: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Age 12 to 65 years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Diagnosis of HbSS, HbS</a:t>
            </a:r>
            <a:r>
              <a:rPr lang="el-GR" sz="1600" dirty="0">
                <a:solidFill>
                  <a:schemeClr val="bg1"/>
                </a:solidFill>
                <a:effectLst/>
              </a:rPr>
              <a:t>β0-</a:t>
            </a:r>
            <a:r>
              <a:rPr lang="en-GB" sz="1600" dirty="0">
                <a:solidFill>
                  <a:schemeClr val="bg1"/>
                </a:solidFill>
                <a:effectLst/>
              </a:rPr>
              <a:t>thalassemia or other sickle cell syndrome variants</a:t>
            </a:r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At least 2 episodes of VOC in the past 12 months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Haemoglobin ≥ 55 and ≤ 105 g/L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Dose of HC (mg/kg) must be stable for at least 90 days prior to start of study treatment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Stable dose of C</a:t>
            </a:r>
            <a:r>
              <a:rPr lang="en-GB" sz="1600" dirty="0">
                <a:solidFill>
                  <a:schemeClr val="bg1"/>
                </a:solidFill>
                <a:effectLst/>
              </a:rPr>
              <a:t>rizanlizumab or L-glutamine for ≥ 12 months, and ≥ 80% compliant with the planned regimen.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08039" y="1767241"/>
            <a:ext cx="5750560" cy="3331681"/>
          </a:xfrm>
          <a:prstGeom prst="rect">
            <a:avLst/>
          </a:prstGeom>
          <a:solidFill>
            <a:srgbClr val="F3C3D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b="1" dirty="0">
                <a:solidFill>
                  <a:schemeClr val="bg1"/>
                </a:solidFill>
              </a:rPr>
              <a:t>Primary exclusion criteria: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Receiving regularly scheduled RBC transfusion therapy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More than 10 VOCs within the past 12 months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Hospitalized for SC crisis or other VOC event within 14 days of screening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DVT requiring systemic anti-coagulation therapy for ≥ 6 weeks, within 6 months prior to Day 1 of study treatment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History of overt clinical stroke within previous 2 years or any history of an intracranial haemorrhage </a:t>
            </a:r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Severe hepatic and/or renal dysfunction.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Iron, folate or B12 deficiency.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5137760"/>
            <a:ext cx="4983480" cy="1200329"/>
          </a:xfrm>
          <a:prstGeom prst="rect">
            <a:avLst/>
          </a:prstGeom>
          <a:solidFill>
            <a:srgbClr val="F3C3D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b="1" dirty="0">
                <a:solidFill>
                  <a:schemeClr val="bg1"/>
                </a:solidFill>
              </a:rPr>
              <a:t>Randomised to the following:</a:t>
            </a:r>
            <a:endParaRPr lang="en-GB" sz="1000" b="1" dirty="0">
              <a:solidFill>
                <a:schemeClr val="bg1"/>
              </a:solidFill>
            </a:endParaRPr>
          </a:p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Arm One: </a:t>
            </a:r>
            <a:r>
              <a:rPr lang="en-GB" sz="1600" dirty="0" smtClean="0">
                <a:solidFill>
                  <a:schemeClr val="bg1"/>
                </a:solidFill>
              </a:rPr>
              <a:t>Etavopivat </a:t>
            </a:r>
            <a:r>
              <a:rPr lang="en-GB" sz="1600" dirty="0">
                <a:solidFill>
                  <a:schemeClr val="bg1"/>
                </a:solidFill>
              </a:rPr>
              <a:t>400mg daily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Arm </a:t>
            </a:r>
            <a:r>
              <a:rPr lang="en-GB" sz="1600" b="1" dirty="0" smtClean="0">
                <a:solidFill>
                  <a:schemeClr val="bg1"/>
                </a:solidFill>
              </a:rPr>
              <a:t>Two: </a:t>
            </a:r>
            <a:r>
              <a:rPr lang="en-GB" sz="1600" dirty="0">
                <a:solidFill>
                  <a:schemeClr val="bg1"/>
                </a:solidFill>
              </a:rPr>
              <a:t>Placebo</a:t>
            </a:r>
            <a:endParaRPr lang="en-GB" sz="1100" b="1" dirty="0">
              <a:solidFill>
                <a:schemeClr val="bg1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en-GB" sz="1400" b="1" dirty="0">
                <a:solidFill>
                  <a:schemeClr val="bg1"/>
                </a:solidFill>
              </a:rPr>
              <a:t>For 52 weeks, then onto the open label extension.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08039" y="5262446"/>
            <a:ext cx="5735320" cy="954107"/>
          </a:xfrm>
          <a:prstGeom prst="rect">
            <a:avLst/>
          </a:prstGeom>
          <a:solidFill>
            <a:srgbClr val="F3C3D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Principal Investigator at Hammersmith Hospital: </a:t>
            </a:r>
            <a:r>
              <a:rPr lang="en-GB" sz="1400" dirty="0">
                <a:solidFill>
                  <a:schemeClr val="bg1"/>
                </a:solidFill>
              </a:rPr>
              <a:t>Dr Mark Layton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Study Coordinator: </a:t>
            </a:r>
            <a:r>
              <a:rPr lang="en-GB" sz="1400" dirty="0" smtClean="0">
                <a:solidFill>
                  <a:schemeClr val="bg1"/>
                </a:solidFill>
              </a:rPr>
              <a:t>Teswaree Sewdin </a:t>
            </a:r>
            <a:r>
              <a:rPr lang="en-GB" sz="1400" b="1" dirty="0" smtClean="0">
                <a:hlinkClick r:id="rId2"/>
              </a:rPr>
              <a:t>Teswaree.sewdin@nhs.net</a:t>
            </a:r>
            <a:r>
              <a:rPr lang="en-GB" sz="1400" b="1" dirty="0" smtClean="0"/>
              <a:t>	</a:t>
            </a:r>
            <a:endParaRPr lang="en-GB" sz="1400" b="1" dirty="0"/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Recruitment target</a:t>
            </a:r>
            <a:r>
              <a:rPr lang="en-GB" sz="1400" dirty="0">
                <a:solidFill>
                  <a:schemeClr val="bg1"/>
                </a:solidFill>
              </a:rPr>
              <a:t>: </a:t>
            </a:r>
            <a:r>
              <a:rPr lang="en-GB" sz="1400" dirty="0" smtClean="0">
                <a:solidFill>
                  <a:schemeClr val="bg1"/>
                </a:solidFill>
              </a:rPr>
              <a:t>2 (for Hammersmith Hospital)</a:t>
            </a:r>
            <a:endParaRPr lang="en-GB" sz="1400" dirty="0">
              <a:solidFill>
                <a:schemeClr val="bg1"/>
              </a:solidFill>
            </a:endParaRP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Recruitment Closure Date: </a:t>
            </a:r>
            <a:r>
              <a:rPr lang="en-GB" sz="1400" dirty="0" smtClean="0">
                <a:solidFill>
                  <a:schemeClr val="bg1"/>
                </a:solidFill>
              </a:rPr>
              <a:t>April 2024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" name="5-Point Star 10">
            <a:extLst>
              <a:ext uri="{FF2B5EF4-FFF2-40B4-BE49-F238E27FC236}">
                <a16:creationId xmlns:a16="http://schemas.microsoft.com/office/drawing/2014/main" id="{F89805A8-FF02-6BAB-4B37-6107A71947D5}"/>
              </a:ext>
            </a:extLst>
          </p:cNvPr>
          <p:cNvSpPr/>
          <p:nvPr/>
        </p:nvSpPr>
        <p:spPr>
          <a:xfrm rot="10800000" flipV="1">
            <a:off x="9191812" y="708075"/>
            <a:ext cx="536830" cy="615429"/>
          </a:xfrm>
          <a:prstGeom prst="star5">
            <a:avLst>
              <a:gd name="adj" fmla="val 19627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miley Face 3">
            <a:extLst>
              <a:ext uri="{FF2B5EF4-FFF2-40B4-BE49-F238E27FC236}">
                <a16:creationId xmlns:a16="http://schemas.microsoft.com/office/drawing/2014/main" id="{8FD7842F-5C17-3F01-B911-A9068D83C5CE}"/>
              </a:ext>
            </a:extLst>
          </p:cNvPr>
          <p:cNvSpPr/>
          <p:nvPr/>
        </p:nvSpPr>
        <p:spPr>
          <a:xfrm>
            <a:off x="10046971" y="775557"/>
            <a:ext cx="536831" cy="547947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3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66207" y="1681163"/>
            <a:ext cx="4939065" cy="458114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32500" lnSpcReduction="20000"/>
          </a:bodyPr>
          <a:lstStyle/>
          <a:p>
            <a:r>
              <a:rPr lang="en-GB" sz="6200" u="sng" dirty="0" smtClean="0">
                <a:solidFill>
                  <a:schemeClr val="bg1"/>
                </a:solidFill>
              </a:rPr>
              <a:t>Sickle Eye Project: </a:t>
            </a:r>
          </a:p>
          <a:p>
            <a:r>
              <a:rPr lang="en-GB" sz="4300" b="0" dirty="0" smtClean="0">
                <a:solidFill>
                  <a:schemeClr val="bg1"/>
                </a:solidFill>
              </a:rPr>
              <a:t>The </a:t>
            </a:r>
            <a:r>
              <a:rPr lang="en-GB" sz="4300" b="0" dirty="0">
                <a:solidFill>
                  <a:schemeClr val="bg1"/>
                </a:solidFill>
              </a:rPr>
              <a:t>prevalence of visual impairment due to SCR or maculopathy </a:t>
            </a:r>
            <a:r>
              <a:rPr lang="en-GB" sz="4300" b="0" dirty="0" smtClean="0">
                <a:solidFill>
                  <a:schemeClr val="bg1"/>
                </a:solidFill>
              </a:rPr>
              <a:t>in </a:t>
            </a:r>
            <a:r>
              <a:rPr lang="en-GB" sz="4300" b="0" dirty="0">
                <a:solidFill>
                  <a:schemeClr val="bg1"/>
                </a:solidFill>
              </a:rPr>
              <a:t>a representative sample of the UK population with </a:t>
            </a:r>
            <a:r>
              <a:rPr lang="en-GB" sz="4300" b="0" dirty="0" smtClean="0">
                <a:solidFill>
                  <a:schemeClr val="bg1"/>
                </a:solidFill>
              </a:rPr>
              <a:t>Sickle Cell Disease.</a:t>
            </a:r>
          </a:p>
          <a:p>
            <a:endParaRPr lang="en-GB" sz="4000" dirty="0" smtClean="0">
              <a:solidFill>
                <a:schemeClr val="bg1"/>
              </a:solidFill>
            </a:endParaRPr>
          </a:p>
          <a:p>
            <a:r>
              <a:rPr lang="en-GB" sz="4000" dirty="0" smtClean="0">
                <a:solidFill>
                  <a:schemeClr val="bg1"/>
                </a:solidFill>
              </a:rPr>
              <a:t>Inclusion criteria: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Willingness to participate </a:t>
            </a: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Ability to provide informed consent </a:t>
            </a: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Age 16 years or older </a:t>
            </a: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Diagnosis of SCD of any genotype </a:t>
            </a:r>
          </a:p>
          <a:p>
            <a:endParaRPr lang="en-GB" sz="4000" b="0" dirty="0">
              <a:solidFill>
                <a:schemeClr val="bg1"/>
              </a:solidFill>
            </a:endParaRPr>
          </a:p>
          <a:p>
            <a:r>
              <a:rPr lang="en-GB" sz="4000" dirty="0">
                <a:solidFill>
                  <a:schemeClr val="bg1"/>
                </a:solidFill>
              </a:rPr>
              <a:t>Exclusion criteria </a:t>
            </a:r>
            <a:r>
              <a:rPr lang="en-GB" sz="4000" dirty="0" smtClean="0">
                <a:solidFill>
                  <a:schemeClr val="bg1"/>
                </a:solidFill>
              </a:rPr>
              <a:t>: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Inability to consent </a:t>
            </a: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Poor image quality </a:t>
            </a: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Age &lt;16 years </a:t>
            </a: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Sickle cell trait only </a:t>
            </a:r>
          </a:p>
          <a:p>
            <a:r>
              <a:rPr lang="en-GB" b="0" dirty="0" smtClean="0">
                <a:solidFill>
                  <a:schemeClr val="bg1"/>
                </a:solidFill>
              </a:rPr>
              <a:t/>
            </a:r>
            <a:br>
              <a:rPr lang="en-GB" b="0" dirty="0" smtClean="0">
                <a:solidFill>
                  <a:schemeClr val="bg1"/>
                </a:solidFill>
              </a:rPr>
            </a:br>
            <a:endParaRPr lang="en-GB" b="0" dirty="0" smtClean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en-GB" sz="3600" dirty="0">
                <a:solidFill>
                  <a:schemeClr val="bg1"/>
                </a:solidFill>
              </a:rPr>
              <a:t>Principal Investigator: </a:t>
            </a:r>
            <a:r>
              <a:rPr lang="en-GB" sz="3600" b="0" dirty="0">
                <a:solidFill>
                  <a:schemeClr val="bg1"/>
                </a:solidFill>
              </a:rPr>
              <a:t>Dr </a:t>
            </a:r>
            <a:r>
              <a:rPr lang="en-GB" sz="3600" b="0" dirty="0" smtClean="0">
                <a:solidFill>
                  <a:schemeClr val="bg1"/>
                </a:solidFill>
              </a:rPr>
              <a:t>Steven Okoli</a:t>
            </a:r>
            <a:endParaRPr lang="en-GB" sz="3600" b="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en-GB" sz="3600" dirty="0">
                <a:solidFill>
                  <a:schemeClr val="bg1"/>
                </a:solidFill>
              </a:rPr>
              <a:t>Study Coordinator: </a:t>
            </a:r>
            <a:r>
              <a:rPr lang="en-GB" sz="3600" b="0" dirty="0" smtClean="0">
                <a:solidFill>
                  <a:schemeClr val="bg1"/>
                </a:solidFill>
              </a:rPr>
              <a:t>Sophie Newman </a:t>
            </a:r>
            <a:r>
              <a:rPr lang="en-GB" sz="3600" b="0" dirty="0" smtClean="0">
                <a:solidFill>
                  <a:schemeClr val="bg1"/>
                </a:solidFill>
                <a:hlinkClick r:id="rId2"/>
              </a:rPr>
              <a:t>sophie.newman20@nhs.net</a:t>
            </a:r>
            <a:r>
              <a:rPr lang="en-GB" sz="3600" b="0" dirty="0" smtClean="0">
                <a:solidFill>
                  <a:schemeClr val="bg1"/>
                </a:solidFill>
              </a:rPr>
              <a:t> </a:t>
            </a:r>
            <a:endParaRPr lang="en-GB" sz="3600" b="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en-GB" sz="3600" dirty="0">
                <a:solidFill>
                  <a:schemeClr val="bg1"/>
                </a:solidFill>
              </a:rPr>
              <a:t>Recruitment Target: </a:t>
            </a:r>
            <a:r>
              <a:rPr lang="en-GB" sz="3600" b="0" dirty="0" smtClean="0">
                <a:solidFill>
                  <a:schemeClr val="bg1"/>
                </a:solidFill>
              </a:rPr>
              <a:t>35</a:t>
            </a:r>
            <a:endParaRPr lang="en-GB" sz="3600" b="0" dirty="0">
              <a:solidFill>
                <a:schemeClr val="bg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172200" y="1681163"/>
            <a:ext cx="5183188" cy="45085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2200" b="1" u="sng" dirty="0">
                <a:solidFill>
                  <a:schemeClr val="bg1"/>
                </a:solidFill>
              </a:rPr>
              <a:t>Improving Black Health </a:t>
            </a:r>
            <a:r>
              <a:rPr lang="en-GB" sz="2200" b="1" u="sng" dirty="0" smtClean="0">
                <a:solidFill>
                  <a:schemeClr val="bg1"/>
                </a:solidFill>
              </a:rPr>
              <a:t>Outcomes (IBHO) NIHR BioResources:</a:t>
            </a:r>
            <a:endParaRPr lang="en-GB" sz="2200" b="1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bg1"/>
                </a:solidFill>
              </a:rPr>
              <a:t>Main Inclusion Criteria: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Patients </a:t>
            </a:r>
            <a:r>
              <a:rPr lang="en-GB" dirty="0">
                <a:solidFill>
                  <a:schemeClr val="bg1"/>
                </a:solidFill>
              </a:rPr>
              <a:t>with a confirmed clinical diagnosis of sickle cell disease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27879" y="433427"/>
            <a:ext cx="11306247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GB" sz="3000" b="1" dirty="0">
                <a:solidFill>
                  <a:schemeClr val="bg1"/>
                </a:solidFill>
              </a:rPr>
              <a:t>Observational Studies</a:t>
            </a:r>
            <a:endParaRPr lang="en-GB" sz="3000" dirty="0">
              <a:solidFill>
                <a:schemeClr val="bg1"/>
              </a:solidFill>
            </a:endParaRPr>
          </a:p>
        </p:txBody>
      </p:sp>
      <p:sp>
        <p:nvSpPr>
          <p:cNvPr id="14" name="5-Point Star 10">
            <a:extLst>
              <a:ext uri="{FF2B5EF4-FFF2-40B4-BE49-F238E27FC236}">
                <a16:creationId xmlns:a16="http://schemas.microsoft.com/office/drawing/2014/main" id="{C71737F1-5DD6-9349-8D6A-D757C66D7467}"/>
              </a:ext>
            </a:extLst>
          </p:cNvPr>
          <p:cNvSpPr/>
          <p:nvPr/>
        </p:nvSpPr>
        <p:spPr>
          <a:xfrm rot="10800000" flipV="1">
            <a:off x="3640519" y="4039654"/>
            <a:ext cx="682931" cy="615429"/>
          </a:xfrm>
          <a:prstGeom prst="star5">
            <a:avLst>
              <a:gd name="adj" fmla="val 19627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miley Face 14">
            <a:extLst>
              <a:ext uri="{FF2B5EF4-FFF2-40B4-BE49-F238E27FC236}">
                <a16:creationId xmlns:a16="http://schemas.microsoft.com/office/drawing/2014/main" id="{8E8223A3-584E-A24D-9D53-E0E4F1882AAB}"/>
              </a:ext>
            </a:extLst>
          </p:cNvPr>
          <p:cNvSpPr/>
          <p:nvPr/>
        </p:nvSpPr>
        <p:spPr>
          <a:xfrm>
            <a:off x="4405747" y="4039654"/>
            <a:ext cx="699246" cy="633186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602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4747</TotalTime>
  <Words>2065</Words>
  <Application>Microsoft Office PowerPoint</Application>
  <PresentationFormat>Widescreen</PresentationFormat>
  <Paragraphs>195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TimesNewRoman</vt:lpstr>
      <vt:lpstr>Office Theme</vt:lpstr>
      <vt:lpstr>Non Malignant Haematology  Clinical Trials Unit  at Hammersmith Hospital</vt:lpstr>
      <vt:lpstr>Red Cell Studies </vt:lpstr>
      <vt:lpstr>PowerPoint Presentation</vt:lpstr>
      <vt:lpstr>PowerPoint Presentation</vt:lpstr>
      <vt:lpstr>RISE UP (AG348-C-020): A Phase 3, Double- Blind, Randomised, Placebo-Controlled Multi-Centre Study to evaluate the efficacy and safety of Mitapivat (Pyruvate Kinase Activator) in Subjects with Sickle Cell Disease.   IMP: tablet form for oral use – 100mg BD</vt:lpstr>
      <vt:lpstr>4202-HEM-201 (PURPOSE): A Phase 2 Open-Label Study to Evaluate Safety and Clinical Activity of Etavopivat (FT- 4202 – a Pyruvate Kinase Activator) in Patients with Thalassemia or Sickle Cell Disease.   IMP: tablet form for oral use - one tablet daily, for a 48 week treatment period. </vt:lpstr>
      <vt:lpstr>BO42451 (Crosswalk-C): A randomized double-blind phase IIA study evaluating the efficacy, safety, pharmacokinetics, and pharmacodynamics of Crovalimab (anti-C5  monoclonal antibody) as adjunct treatment in prevention of vaso-occlusive episodes (VOE) in sickle cell disease.  IMP: Intravenous and subcutaneous doses.</vt:lpstr>
      <vt:lpstr>4202 – HEM – 301 (PRAISE): An Adaptive, Randomized, Placebo-controlled, Double-blind, Multi-centre study of Etavopivat (FT- 4202 – a Pyruvate Kinase Activator) in Patients with Sickle Cell Disease.  IMP: tablet form for oral use - one tablet daily.</vt:lpstr>
      <vt:lpstr>PowerPoint Presentation</vt:lpstr>
      <vt:lpstr>PowerPoint Presentation</vt:lpstr>
      <vt:lpstr>Studies in Set Up….</vt:lpstr>
    </vt:vector>
  </TitlesOfParts>
  <Company>Imperial College Healthcare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Hopkins, Billy</dc:creator>
  <cp:lastModifiedBy>Chivers, Bridget</cp:lastModifiedBy>
  <cp:revision>346</cp:revision>
  <cp:lastPrinted>2024-05-15T15:15:30Z</cp:lastPrinted>
  <dcterms:created xsi:type="dcterms:W3CDTF">2021-11-23T08:32:05Z</dcterms:created>
  <dcterms:modified xsi:type="dcterms:W3CDTF">2024-06-19T12:19:16Z</dcterms:modified>
</cp:coreProperties>
</file>